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theme/theme2.xml" ContentType="application/vnd.openxmlformats-officedocument.theme+xml"/>
  <Override PartName="/ppt/media/image6.jpeg" ContentType="image/jpeg"/>
  <Override PartName="/ppt/media/image7.jpeg" ContentType="image/jpeg"/>
  <Override PartName="/ppt/media/image8.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1pPr>
    <a:lvl2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2pPr>
    <a:lvl3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3pPr>
    <a:lvl4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4pPr>
    <a:lvl5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5pPr>
    <a:lvl6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6pPr>
    <a:lvl7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7pPr>
    <a:lvl8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8pPr>
    <a:lvl9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4F5C3F"/>
        </a:fontRef>
        <a:srgbClr val="4F5C3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E6E5DA">
              <a:alpha val="60000"/>
            </a:srgbClr>
          </a:solidFill>
        </a:fill>
      </a:tcStyle>
    </a:band2H>
    <a:firstCol>
      <a:tcTxStyle b="off" i="off">
        <a:fontRef idx="minor">
          <a:srgbClr val="F3F1DF"/>
        </a:fontRef>
        <a:srgbClr val="F3F1D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ff" i="off">
        <a:fontRef idx="minor">
          <a:srgbClr val="4F5C3F"/>
        </a:fontRef>
        <a:srgbClr val="4F5C3F"/>
      </a:tcTxStyle>
      <a:tcStyle>
        <a:tcBdr>
          <a:left>
            <a:ln w="12700" cap="flat">
              <a:solidFill>
                <a:srgbClr val="FFFFFF"/>
              </a:solidFill>
              <a:prstDash val="solid"/>
              <a:miter lim="400000"/>
            </a:ln>
          </a:left>
          <a:right>
            <a:ln w="12700" cap="flat">
              <a:solidFill>
                <a:srgbClr val="FFFFFF"/>
              </a:solidFill>
              <a:prstDash val="solid"/>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Ref idx="minor">
          <a:srgbClr val="F3F1DF"/>
        </a:fontRef>
        <a:srgbClr val="F3F1D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chemeClr val="accent1">
            <a:satOff val="15300"/>
            <a:lumOff val="-29822"/>
            <a:alpha val="80000"/>
          </a:schemeClr>
        </a:fontRef>
        <a:schemeClr val="accent1">
          <a:satOff val="15300"/>
          <a:lumOff val="-29822"/>
          <a:alpha val="80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C0CFCA">
              <a:alpha val="75000"/>
            </a:srgbClr>
          </a:solidFill>
        </a:fill>
      </a:tcStyle>
    </a:band2H>
    <a:firstCol>
      <a:tcTxStyle b="off" i="off">
        <a:fontRef idx="minor">
          <a:schemeClr val="accent1">
            <a:satOff val="15300"/>
            <a:lumOff val="-29822"/>
            <a:alpha val="80000"/>
          </a:schemeClr>
        </a:fontRef>
        <a:schemeClr val="accent1">
          <a:satOff val="15300"/>
          <a:lumOff val="-29822"/>
          <a:alpha val="80000"/>
        </a:schemeClr>
      </a:tcTxStyle>
      <a:tcStyle>
        <a:tcBdr>
          <a:left>
            <a:ln w="12700" cap="flat">
              <a:solidFill>
                <a:schemeClr val="accent1">
                  <a:satOff val="15300"/>
                  <a:lumOff val="-29822"/>
                </a:schemeClr>
              </a:solidFill>
              <a:prstDash val="solid"/>
              <a:miter lim="400000"/>
            </a:ln>
          </a:left>
          <a:right>
            <a:ln w="25400" cap="flat">
              <a:solidFill>
                <a:schemeClr val="accent1">
                  <a:satOff val="15300"/>
                  <a:lumOff val="-29822"/>
                </a:scheme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DFDBD1"/>
        </a:fontRef>
        <a:srgbClr val="DFDBD1"/>
      </a:tcTxStyle>
      <a:tcStyle>
        <a:tcBdr>
          <a:left>
            <a:ln w="12700" cap="flat">
              <a:noFill/>
              <a:miter lim="400000"/>
            </a:ln>
          </a:left>
          <a:right>
            <a:ln w="12700" cap="flat">
              <a:noFill/>
              <a:miter lim="400000"/>
            </a:ln>
          </a:right>
          <a:top>
            <a:ln w="25400" cap="flat">
              <a:solidFill>
                <a:schemeClr val="accent1">
                  <a:satOff val="15300"/>
                  <a:lumOff val="-29822"/>
                </a:schemeClr>
              </a:solidFill>
              <a:prstDash val="solid"/>
              <a:miter lim="400000"/>
            </a:ln>
          </a:top>
          <a:bottom>
            <a:ln w="12700" cap="flat">
              <a:solidFill>
                <a:schemeClr val="accent1">
                  <a:satOff val="15300"/>
                  <a:lumOff val="-29822"/>
                </a:schemeClr>
              </a:solidFill>
              <a:prstDash val="solid"/>
              <a:miter lim="400000"/>
            </a:ln>
          </a:bottom>
          <a:insideH>
            <a:ln w="12700" cap="flat">
              <a:solidFill>
                <a:srgbClr val="EDEADB"/>
              </a:solidFill>
              <a:prstDash val="solid"/>
              <a:miter lim="400000"/>
            </a:ln>
          </a:insideH>
          <a:insideV>
            <a:ln w="12700" cap="flat">
              <a:noFill/>
              <a:miter lim="400000"/>
            </a:ln>
          </a:insideV>
        </a:tcBdr>
        <a:fill>
          <a:noFill/>
        </a:fill>
      </a:tcStyle>
    </a:lastRow>
    <a:firstRow>
      <a:tcTxStyle b="off" i="off">
        <a:fontRef idx="minor">
          <a:srgbClr val="DFDBD1"/>
        </a:fontRef>
        <a:srgbClr val="DFDBD1"/>
      </a:tcTxStyle>
      <a:tcStyle>
        <a:tcBdr>
          <a:left>
            <a:ln w="12700" cap="flat">
              <a:noFill/>
              <a:miter lim="400000"/>
            </a:ln>
          </a:left>
          <a:right>
            <a:ln w="12700" cap="flat">
              <a:noFill/>
              <a:miter lim="400000"/>
            </a:ln>
          </a:right>
          <a:top>
            <a:ln w="12700" cap="flat">
              <a:solidFill>
                <a:schemeClr val="accent1">
                  <a:satOff val="15300"/>
                  <a:lumOff val="-29822"/>
                </a:schemeClr>
              </a:solidFill>
              <a:prstDash val="solid"/>
              <a:miter lim="400000"/>
            </a:ln>
          </a:top>
          <a:bottom>
            <a:ln w="25400" cap="flat">
              <a:solidFill>
                <a:schemeClr val="accent1">
                  <a:satOff val="15300"/>
                  <a:lumOff val="-29822"/>
                </a:schemeClr>
              </a:solidFill>
              <a:prstDash val="solid"/>
              <a:miter lim="400000"/>
            </a:ln>
          </a:bottom>
          <a:insideH>
            <a:ln w="12700" cap="flat">
              <a:solidFill>
                <a:srgbClr val="DFDBD1"/>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Ref idx="minor">
          <a:srgbClr val="4F5C3F"/>
        </a:fontRef>
        <a:srgbClr val="4F5C3F"/>
      </a:tcTxStyle>
      <a:tcStyle>
        <a:tcBdr>
          <a:left>
            <a:ln w="12700" cap="flat">
              <a:solidFill>
                <a:schemeClr val="accent2">
                  <a:hueOff val="-171743"/>
                  <a:satOff val="2189"/>
                  <a:lumOff val="-14463"/>
                </a:schemeClr>
              </a:solidFill>
              <a:custDash>
                <a:ds d="200000" sp="200000"/>
              </a:custDash>
              <a:miter lim="400000"/>
            </a:ln>
          </a:left>
          <a:right>
            <a:ln w="12700" cap="flat">
              <a:solidFill>
                <a:schemeClr val="accent2">
                  <a:hueOff val="-171743"/>
                  <a:satOff val="2189"/>
                  <a:lumOff val="-14463"/>
                </a:schemeClr>
              </a:solidFill>
              <a:custDash>
                <a:ds d="200000" sp="200000"/>
              </a:custDash>
              <a:miter lim="400000"/>
            </a:ln>
          </a:right>
          <a:top>
            <a:ln w="12700" cap="flat">
              <a:solidFill>
                <a:schemeClr val="accent2">
                  <a:hueOff val="-171743"/>
                  <a:satOff val="2189"/>
                  <a:lumOff val="-14463"/>
                </a:schemeClr>
              </a:solidFill>
              <a:custDash>
                <a:ds d="200000" sp="200000"/>
              </a:custDash>
              <a:miter lim="400000"/>
            </a:ln>
          </a:top>
          <a:bottom>
            <a:ln w="12700" cap="flat">
              <a:solidFill>
                <a:schemeClr val="accent2">
                  <a:hueOff val="-171743"/>
                  <a:satOff val="2189"/>
                  <a:lumOff val="-14463"/>
                </a:schemeClr>
              </a:solidFill>
              <a:custDash>
                <a:ds d="200000" sp="200000"/>
              </a:custDash>
              <a:miter lim="400000"/>
            </a:ln>
          </a:bottom>
          <a:insideH>
            <a:ln w="12700" cap="flat">
              <a:solidFill>
                <a:schemeClr val="accent2">
                  <a:hueOff val="-171743"/>
                  <a:satOff val="2189"/>
                  <a:lumOff val="-14463"/>
                </a:schemeClr>
              </a:solidFill>
              <a:custDash>
                <a:ds d="200000" sp="200000"/>
              </a:custDash>
              <a:miter lim="400000"/>
            </a:ln>
          </a:insideH>
          <a:insideV>
            <a:ln w="12700" cap="flat">
              <a:solidFill>
                <a:schemeClr val="accent2">
                  <a:hueOff val="-171743"/>
                  <a:satOff val="2189"/>
                  <a:lumOff val="-14463"/>
                </a:schemeClr>
              </a:solidFill>
              <a:custDash>
                <a:ds d="200000" sp="200000"/>
              </a:custDash>
              <a:miter lim="400000"/>
            </a:ln>
          </a:insideV>
        </a:tcBdr>
        <a:fill>
          <a:noFill/>
        </a:fill>
      </a:tcStyle>
    </a:wholeTbl>
    <a:band2H>
      <a:tcTxStyle b="def" i="def"/>
      <a:tcStyle>
        <a:tcBdr/>
        <a:fill>
          <a:solidFill>
            <a:srgbClr val="DDD9AC">
              <a:alpha val="70000"/>
            </a:srgbClr>
          </a:solidFill>
        </a:fill>
      </a:tcStyle>
    </a:band2H>
    <a:firstCol>
      <a:tcTxStyle b="off" i="off">
        <a:fontRef idx="minor">
          <a:srgbClr val="4F5C3F"/>
        </a:fontRef>
        <a:srgbClr val="4F5C3F"/>
      </a:tcTxStyle>
      <a:tcStyle>
        <a:tcBdr>
          <a:left>
            <a:ln w="12700" cap="flat">
              <a:solidFill>
                <a:schemeClr val="accent1">
                  <a:satOff val="15300"/>
                  <a:lumOff val="-29822"/>
                </a:schemeClr>
              </a:solidFill>
              <a:prstDash val="solid"/>
              <a:miter lim="400000"/>
            </a:ln>
          </a:left>
          <a:right>
            <a:ln w="12700" cap="flat">
              <a:solidFill>
                <a:schemeClr val="accent2">
                  <a:hueOff val="-171743"/>
                  <a:satOff val="2189"/>
                  <a:lumOff val="-14463"/>
                </a:schemeClr>
              </a:solidFill>
              <a:custDash>
                <a:ds d="200000" sp="200000"/>
              </a:custDash>
              <a:miter lim="400000"/>
            </a:ln>
          </a:right>
          <a:top>
            <a:ln w="12700" cap="flat">
              <a:solidFill>
                <a:schemeClr val="accent2">
                  <a:hueOff val="-171743"/>
                  <a:satOff val="2189"/>
                  <a:lumOff val="-14463"/>
                </a:schemeClr>
              </a:solidFill>
              <a:custDash>
                <a:ds d="200000" sp="200000"/>
              </a:custDash>
              <a:miter lim="400000"/>
            </a:ln>
          </a:top>
          <a:bottom>
            <a:ln w="12700" cap="flat">
              <a:solidFill>
                <a:schemeClr val="accent2">
                  <a:hueOff val="-171743"/>
                  <a:satOff val="2189"/>
                  <a:lumOff val="-14463"/>
                </a:schemeClr>
              </a:solidFill>
              <a:custDash>
                <a:ds d="200000" sp="200000"/>
              </a:custDash>
              <a:miter lim="400000"/>
            </a:ln>
          </a:bottom>
          <a:insideH>
            <a:ln w="12700" cap="flat">
              <a:solidFill>
                <a:schemeClr val="accent2">
                  <a:hueOff val="-171743"/>
                  <a:satOff val="2189"/>
                  <a:lumOff val="-14463"/>
                </a:schemeClr>
              </a:solidFill>
              <a:custDash>
                <a:ds d="200000" sp="200000"/>
              </a:custDash>
              <a:miter lim="400000"/>
            </a:ln>
          </a:insideH>
          <a:insideV>
            <a:ln w="12700" cap="flat">
              <a:solidFill>
                <a:schemeClr val="accent2">
                  <a:hueOff val="-171743"/>
                  <a:satOff val="2189"/>
                  <a:lumOff val="-14463"/>
                </a:schemeClr>
              </a:solidFill>
              <a:custDash>
                <a:ds d="200000" sp="200000"/>
              </a:custDash>
              <a:miter lim="400000"/>
            </a:ln>
          </a:insideV>
        </a:tcBdr>
        <a:fill>
          <a:noFill/>
        </a:fill>
      </a:tcStyle>
    </a:firstCol>
    <a:lastRow>
      <a:tcTxStyle b="off" i="off">
        <a:fontRef idx="minor">
          <a:srgbClr val="DFDBD1"/>
        </a:fontRef>
        <a:srgbClr val="DFDBD1"/>
      </a:tcTxStyle>
      <a:tcStyle>
        <a:tcBdr>
          <a:left>
            <a:ln w="12700" cap="flat">
              <a:solidFill>
                <a:srgbClr val="DFDBD1"/>
              </a:solidFill>
              <a:prstDash val="solid"/>
              <a:miter lim="400000"/>
            </a:ln>
          </a:left>
          <a:right>
            <a:ln w="12700" cap="flat">
              <a:solidFill>
                <a:srgbClr val="DFDBD1"/>
              </a:solidFill>
              <a:prstDash val="solid"/>
              <a:miter lim="400000"/>
            </a:ln>
          </a:right>
          <a:top>
            <a:ln w="25400" cap="flat">
              <a:solidFill>
                <a:schemeClr val="accent2">
                  <a:hueOff val="-171743"/>
                  <a:satOff val="2189"/>
                  <a:lumOff val="-14463"/>
                </a:schemeClr>
              </a:solidFill>
              <a:prstDash val="solid"/>
              <a:miter lim="400000"/>
            </a:ln>
          </a:top>
          <a:bottom>
            <a:ln w="12700" cap="flat">
              <a:solidFill>
                <a:schemeClr val="accent1">
                  <a:satOff val="15300"/>
                  <a:lumOff val="-29822"/>
                </a:schemeClr>
              </a:solidFill>
              <a:prstDash val="solid"/>
              <a:miter lim="400000"/>
            </a:ln>
          </a:bottom>
          <a:insideH>
            <a:ln w="12700" cap="flat">
              <a:solidFill>
                <a:srgbClr val="DFDBD1"/>
              </a:solidFill>
              <a:prstDash val="solid"/>
              <a:miter lim="400000"/>
            </a:ln>
          </a:insideH>
          <a:insideV>
            <a:ln w="12700" cap="flat">
              <a:solidFill>
                <a:srgbClr val="DFDBD1"/>
              </a:solidFill>
              <a:prstDash val="solid"/>
              <a:miter lim="400000"/>
            </a:ln>
          </a:insideV>
        </a:tcBdr>
        <a:fill>
          <a:noFill/>
        </a:fill>
      </a:tcStyle>
    </a:lastRow>
    <a:firstRow>
      <a:tcTxStyle b="off" i="off">
        <a:fontRef idx="minor">
          <a:srgbClr val="DFDBD1"/>
        </a:fontRef>
        <a:srgbClr val="DFDBD1"/>
      </a:tcTxStyle>
      <a:tcStyle>
        <a:tcBdr>
          <a:left>
            <a:ln w="12700" cap="flat">
              <a:solidFill>
                <a:srgbClr val="DFDBD1"/>
              </a:solidFill>
              <a:prstDash val="solid"/>
              <a:miter lim="400000"/>
            </a:ln>
          </a:left>
          <a:right>
            <a:ln w="12700" cap="flat">
              <a:solidFill>
                <a:srgbClr val="DFDBD1"/>
              </a:solidFill>
              <a:prstDash val="solid"/>
              <a:miter lim="400000"/>
            </a:ln>
          </a:right>
          <a:top>
            <a:ln w="12700" cap="flat">
              <a:solidFill>
                <a:schemeClr val="accent1">
                  <a:satOff val="15300"/>
                  <a:lumOff val="-29822"/>
                </a:schemeClr>
              </a:solidFill>
              <a:prstDash val="solid"/>
              <a:miter lim="400000"/>
            </a:ln>
          </a:top>
          <a:bottom>
            <a:ln w="25400" cap="flat">
              <a:solidFill>
                <a:schemeClr val="accent2">
                  <a:hueOff val="-171743"/>
                  <a:satOff val="2189"/>
                  <a:lumOff val="-14463"/>
                </a:schemeClr>
              </a:solidFill>
              <a:prstDash val="solid"/>
              <a:miter lim="400000"/>
            </a:ln>
          </a:bottom>
          <a:insideH>
            <a:ln w="12700" cap="flat">
              <a:solidFill>
                <a:srgbClr val="DFDBD1"/>
              </a:solidFill>
              <a:prstDash val="solid"/>
              <a:miter lim="400000"/>
            </a:ln>
          </a:insideH>
          <a:insideV>
            <a:ln w="12700" cap="flat">
              <a:solidFill>
                <a:srgbClr val="DFDBD1"/>
              </a:solidFill>
              <a:prstDash val="solid"/>
              <a:miter lim="400000"/>
            </a:ln>
          </a:insideV>
        </a:tcBdr>
        <a:fill>
          <a:noFill/>
        </a:fill>
      </a:tcStyle>
    </a:firstRow>
  </a:tblStyle>
  <a:tblStyle styleId="{CF821DB8-F4EB-4A41-A1BA-3FCAFE7338EE}" styleName="">
    <a:tblBg/>
    <a:wholeTbl>
      <a:tcTxStyle b="off" i="off">
        <a:fontRef idx="minor">
          <a:srgbClr val="4F5C3F"/>
        </a:fontRef>
        <a:srgbClr val="4F5C3F"/>
      </a:tcTxStyle>
      <a:tcStyle>
        <a:tcBdr>
          <a:left>
            <a:ln w="12700" cap="flat">
              <a:solidFill>
                <a:srgbClr val="B07342"/>
              </a:solidFill>
              <a:prstDash val="solid"/>
              <a:miter lim="400000"/>
            </a:ln>
          </a:left>
          <a:right>
            <a:ln w="12700" cap="flat">
              <a:solidFill>
                <a:srgbClr val="B07342"/>
              </a:solidFill>
              <a:prstDash val="solid"/>
              <a:miter lim="400000"/>
            </a:ln>
          </a:right>
          <a:top>
            <a:ln w="12700" cap="flat">
              <a:solidFill>
                <a:srgbClr val="B07342"/>
              </a:solidFill>
              <a:prstDash val="solid"/>
              <a:miter lim="400000"/>
            </a:ln>
          </a:top>
          <a:bottom>
            <a:ln w="12700" cap="flat">
              <a:solidFill>
                <a:srgbClr val="B07342"/>
              </a:solidFill>
              <a:prstDash val="solid"/>
              <a:miter lim="400000"/>
            </a:ln>
          </a:bottom>
          <a:insideH>
            <a:ln w="12700" cap="flat">
              <a:solidFill>
                <a:srgbClr val="B07342"/>
              </a:solidFill>
              <a:prstDash val="solid"/>
              <a:miter lim="400000"/>
            </a:ln>
          </a:insideH>
          <a:insideV>
            <a:ln w="12700" cap="flat">
              <a:solidFill>
                <a:srgbClr val="B07342"/>
              </a:solidFill>
              <a:prstDash val="solid"/>
              <a:miter lim="400000"/>
            </a:ln>
          </a:insideV>
        </a:tcBdr>
        <a:fill>
          <a:noFill/>
        </a:fill>
      </a:tcStyle>
    </a:wholeTbl>
    <a:band2H>
      <a:tcTxStyle b="def" i="def"/>
      <a:tcStyle>
        <a:tcBdr/>
        <a:fill>
          <a:solidFill>
            <a:srgbClr val="EDDBBD">
              <a:alpha val="55000"/>
            </a:srgbClr>
          </a:solidFill>
        </a:fill>
      </a:tcStyle>
    </a:band2H>
    <a:firstCol>
      <a:tcTxStyle b="off" i="off">
        <a:fontRef idx="minor">
          <a:srgbClr val="4F5C3F"/>
        </a:fontRef>
        <a:srgbClr val="4F5C3F"/>
      </a:tcTxStyle>
      <a:tcStyle>
        <a:tcBdr>
          <a:left>
            <a:ln w="12700" cap="flat">
              <a:noFill/>
              <a:miter lim="400000"/>
            </a:ln>
          </a:left>
          <a:right>
            <a:ln w="25400" cap="flat">
              <a:solidFill>
                <a:srgbClr val="B07342"/>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4F5C3F"/>
        </a:fontRef>
        <a:srgbClr val="4F5C3F"/>
      </a:tcTxStyle>
      <a:tcStyle>
        <a:tcBdr>
          <a:left>
            <a:ln w="12700" cap="flat">
              <a:noFill/>
              <a:miter lim="400000"/>
            </a:ln>
          </a:left>
          <a:right>
            <a:ln w="12700" cap="flat">
              <a:noFill/>
              <a:miter lim="400000"/>
            </a:ln>
          </a:right>
          <a:top>
            <a:ln w="25400" cap="flat">
              <a:solidFill>
                <a:srgbClr val="B07342"/>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F3F1DF"/>
        </a:fontRef>
        <a:srgbClr val="F3F1D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4F5C3F"/>
        </a:fontRef>
        <a:srgbClr val="4F5C3F"/>
      </a:tcTxStyle>
      <a:tcStyle>
        <a:tcBdr>
          <a:left>
            <a:ln w="12700" cap="flat">
              <a:solidFill>
                <a:srgbClr val="C9C5BC"/>
              </a:solidFill>
              <a:prstDash val="solid"/>
              <a:miter lim="400000"/>
            </a:ln>
          </a:left>
          <a:right>
            <a:ln w="12700" cap="flat">
              <a:solidFill>
                <a:srgbClr val="C9C5BC"/>
              </a:solidFill>
              <a:prstDash val="solid"/>
              <a:miter lim="400000"/>
            </a:ln>
          </a:right>
          <a:top>
            <a:ln w="12700" cap="flat">
              <a:solidFill>
                <a:srgbClr val="C9C5BC"/>
              </a:solidFill>
              <a:prstDash val="solid"/>
              <a:miter lim="400000"/>
            </a:ln>
          </a:top>
          <a:bottom>
            <a:ln w="12700" cap="flat">
              <a:solidFill>
                <a:srgbClr val="C9C5BC"/>
              </a:solidFill>
              <a:prstDash val="solid"/>
              <a:miter lim="400000"/>
            </a:ln>
          </a:bottom>
          <a:insideH>
            <a:ln w="12700" cap="flat">
              <a:solidFill>
                <a:srgbClr val="C9C5BC"/>
              </a:solidFill>
              <a:prstDash val="solid"/>
              <a:miter lim="400000"/>
            </a:ln>
          </a:insideH>
          <a:insideV>
            <a:ln w="12700" cap="flat">
              <a:solidFill>
                <a:srgbClr val="C9C5BC"/>
              </a:solidFill>
              <a:prstDash val="solid"/>
              <a:miter lim="400000"/>
            </a:ln>
          </a:insideV>
        </a:tcBdr>
        <a:fill>
          <a:noFill/>
        </a:fill>
      </a:tcStyle>
    </a:wholeTbl>
    <a:band2H>
      <a:tcTxStyle b="def" i="def"/>
      <a:tcStyle>
        <a:tcBdr/>
        <a:fill>
          <a:solidFill>
            <a:srgbClr val="E2DED3">
              <a:alpha val="80000"/>
            </a:srgbClr>
          </a:solidFill>
        </a:fill>
      </a:tcStyle>
    </a:band2H>
    <a:firstCol>
      <a:tcTxStyle b="off" i="off">
        <a:fontRef idx="minor">
          <a:srgbClr val="4F5C3F"/>
        </a:fontRef>
        <a:srgbClr val="4F5C3F"/>
      </a:tcTxStyle>
      <a:tcStyle>
        <a:tcBdr>
          <a:left>
            <a:ln w="12700" cap="flat">
              <a:solidFill>
                <a:srgbClr val="51473B"/>
              </a:solidFill>
              <a:prstDash val="solid"/>
              <a:miter lim="400000"/>
            </a:ln>
          </a:left>
          <a:right>
            <a:ln w="25400" cap="flat">
              <a:solidFill>
                <a:srgbClr val="51473B"/>
              </a:solidFill>
              <a:prstDash val="solid"/>
              <a:miter lim="400000"/>
            </a:ln>
          </a:right>
          <a:top>
            <a:ln w="12700" cap="flat">
              <a:solidFill>
                <a:srgbClr val="C9C5BC">
                  <a:alpha val="80000"/>
                </a:srgbClr>
              </a:solidFill>
              <a:prstDash val="solid"/>
              <a:miter lim="400000"/>
            </a:ln>
          </a:top>
          <a:bottom>
            <a:ln w="12700" cap="flat">
              <a:solidFill>
                <a:srgbClr val="C9C5BC">
                  <a:alpha val="80000"/>
                </a:srgbClr>
              </a:solidFill>
              <a:prstDash val="solid"/>
              <a:miter lim="400000"/>
            </a:ln>
          </a:bottom>
          <a:insideH>
            <a:ln w="12700" cap="flat">
              <a:solidFill>
                <a:srgbClr val="C9C5BC">
                  <a:alpha val="80000"/>
                </a:srgbClr>
              </a:solidFill>
              <a:prstDash val="solid"/>
              <a:miter lim="400000"/>
            </a:ln>
          </a:insideH>
          <a:insideV>
            <a:ln w="12700" cap="flat">
              <a:solidFill>
                <a:srgbClr val="C9C5BC">
                  <a:alpha val="80000"/>
                </a:srgbClr>
              </a:solidFill>
              <a:prstDash val="solid"/>
              <a:miter lim="400000"/>
            </a:ln>
          </a:insideV>
        </a:tcBdr>
        <a:fill>
          <a:noFill/>
        </a:fill>
      </a:tcStyle>
    </a:firstCol>
    <a:lastRow>
      <a:tcTxStyle b="off" i="off">
        <a:fontRef idx="minor">
          <a:srgbClr val="4F5C3F"/>
        </a:fontRef>
        <a:srgbClr val="4F5C3F"/>
      </a:tcTxStyle>
      <a:tcStyle>
        <a:tcBdr>
          <a:left>
            <a:ln w="12700" cap="flat">
              <a:solidFill>
                <a:srgbClr val="EDEADB"/>
              </a:solidFill>
              <a:prstDash val="solid"/>
              <a:miter lim="400000"/>
            </a:ln>
          </a:left>
          <a:right>
            <a:ln w="12700" cap="flat">
              <a:solidFill>
                <a:srgbClr val="EDEADB"/>
              </a:solidFill>
              <a:prstDash val="solid"/>
              <a:miter lim="400000"/>
            </a:ln>
          </a:right>
          <a:top>
            <a:ln w="25400" cap="flat">
              <a:solidFill>
                <a:srgbClr val="51473B"/>
              </a:solidFill>
              <a:prstDash val="solid"/>
              <a:miter lim="400000"/>
            </a:ln>
          </a:top>
          <a:bottom>
            <a:ln w="12700" cap="flat">
              <a:solidFill>
                <a:srgbClr val="51473B"/>
              </a:solidFill>
              <a:prstDash val="solid"/>
              <a:miter lim="400000"/>
            </a:ln>
          </a:bottom>
          <a:insideH>
            <a:ln w="12700" cap="flat">
              <a:solidFill>
                <a:srgbClr val="EDEADB"/>
              </a:solidFill>
              <a:prstDash val="solid"/>
              <a:miter lim="400000"/>
            </a:ln>
          </a:insideH>
          <a:insideV>
            <a:ln w="12700" cap="flat">
              <a:solidFill>
                <a:srgbClr val="EDEADB"/>
              </a:solidFill>
              <a:prstDash val="solid"/>
              <a:miter lim="400000"/>
            </a:ln>
          </a:insideV>
        </a:tcBdr>
        <a:fill>
          <a:noFill/>
        </a:fill>
      </a:tcStyle>
    </a:lastRow>
    <a:firstRow>
      <a:tcTxStyle b="off" i="off">
        <a:fontRef idx="minor">
          <a:srgbClr val="4F5C3F"/>
        </a:fontRef>
        <a:srgbClr val="4F5C3F"/>
      </a:tcTxStyle>
      <a:tcStyle>
        <a:tcBdr>
          <a:left>
            <a:ln w="12700" cap="flat">
              <a:solidFill>
                <a:srgbClr val="EDEADB"/>
              </a:solidFill>
              <a:prstDash val="solid"/>
              <a:miter lim="400000"/>
            </a:ln>
          </a:left>
          <a:right>
            <a:ln w="12700" cap="flat">
              <a:solidFill>
                <a:srgbClr val="EDEADB"/>
              </a:solidFill>
              <a:prstDash val="solid"/>
              <a:miter lim="400000"/>
            </a:ln>
          </a:right>
          <a:top>
            <a:ln w="12700" cap="flat">
              <a:solidFill>
                <a:srgbClr val="51473B"/>
              </a:solidFill>
              <a:prstDash val="solid"/>
              <a:miter lim="400000"/>
            </a:ln>
          </a:top>
          <a:bottom>
            <a:ln w="25400" cap="flat">
              <a:solidFill>
                <a:srgbClr val="51473B"/>
              </a:solidFill>
              <a:prstDash val="solid"/>
              <a:miter lim="400000"/>
            </a:ln>
          </a:bottom>
          <a:insideH>
            <a:ln w="12700" cap="flat">
              <a:solidFill>
                <a:srgbClr val="EDEADB"/>
              </a:solidFill>
              <a:prstDash val="solid"/>
              <a:miter lim="400000"/>
            </a:ln>
          </a:insideH>
          <a:insideV>
            <a:ln w="12700" cap="flat">
              <a:solidFill>
                <a:srgbClr val="EDEADB"/>
              </a:solidFill>
              <a:prstDash val="solid"/>
              <a:miter lim="400000"/>
            </a:ln>
          </a:insideV>
        </a:tcBdr>
        <a:fill>
          <a:noFill/>
        </a:fill>
      </a:tcStyle>
    </a:firstRow>
  </a:tblStyle>
  <a:tblStyle styleId="{2708684C-4D16-4618-839F-0558EEFCDFE6}" styleName="">
    <a:tblBg/>
    <a:wholeTbl>
      <a:tcTxStyle b="off" i="off">
        <a:fontRef idx="minor">
          <a:srgbClr val="4F5C3F"/>
        </a:fontRef>
        <a:srgbClr val="4F5C3F"/>
      </a:tcTxStyle>
      <a:tcStyle>
        <a:tcBdr>
          <a:left>
            <a:ln w="12700" cap="flat">
              <a:noFill/>
              <a:miter lim="400000"/>
            </a:ln>
          </a:left>
          <a:right>
            <a:ln w="12700" cap="flat">
              <a:noFill/>
              <a:miter lim="400000"/>
            </a:ln>
          </a:right>
          <a:top>
            <a:ln w="12700" cap="flat">
              <a:solidFill>
                <a:schemeClr val="accent2"/>
              </a:solidFill>
              <a:custDash>
                <a:ds d="200000" sp="200000"/>
              </a:custDash>
              <a:miter lim="400000"/>
            </a:ln>
          </a:top>
          <a:bottom>
            <a:ln w="12700" cap="flat">
              <a:solidFill>
                <a:schemeClr val="accent2"/>
              </a:solidFill>
              <a:custDash>
                <a:ds d="200000" sp="200000"/>
              </a:custDash>
              <a:miter lim="400000"/>
            </a:ln>
          </a:bottom>
          <a:insideH>
            <a:ln w="12700" cap="flat">
              <a:solidFill>
                <a:schemeClr val="accent2"/>
              </a:solidFill>
              <a:custDash>
                <a:ds d="200000" sp="200000"/>
              </a:custDash>
              <a:miter lim="400000"/>
            </a:ln>
          </a:insideH>
          <a:insideV>
            <a:ln w="12700" cap="flat">
              <a:noFill/>
              <a:miter lim="400000"/>
            </a:ln>
          </a:insideV>
        </a:tcBdr>
        <a:fill>
          <a:noFill/>
        </a:fill>
      </a:tcStyle>
    </a:wholeTbl>
    <a:band2H>
      <a:tcTxStyle b="def" i="def"/>
      <a:tcStyle>
        <a:tcBdr/>
        <a:fill>
          <a:solidFill>
            <a:srgbClr val="DEE3BA">
              <a:alpha val="63000"/>
            </a:srgbClr>
          </a:solidFill>
        </a:fill>
      </a:tcStyle>
    </a:band2H>
    <a:firstCol>
      <a:tcTxStyle b="off" i="off">
        <a:fontRef idx="minor">
          <a:srgbClr val="4F5C3F"/>
        </a:fontRef>
        <a:srgbClr val="4F5C3F"/>
      </a:tcTxStyle>
      <a:tcStyle>
        <a:tcBdr>
          <a:left>
            <a:ln w="12700" cap="flat">
              <a:noFill/>
              <a:miter lim="400000"/>
            </a:ln>
          </a:left>
          <a:right>
            <a:ln w="25400" cap="flat">
              <a:solidFill>
                <a:schemeClr val="accent2"/>
              </a:solidFill>
              <a:prstDash val="solid"/>
              <a:miter lim="400000"/>
            </a:ln>
          </a:right>
          <a:top>
            <a:ln w="12700" cap="flat">
              <a:solidFill>
                <a:schemeClr val="accent2">
                  <a:alpha val="60000"/>
                </a:schemeClr>
              </a:solidFill>
              <a:custDash>
                <a:ds d="200000" sp="200000"/>
              </a:custDash>
              <a:miter lim="400000"/>
            </a:ln>
          </a:top>
          <a:bottom>
            <a:ln w="12700" cap="flat">
              <a:solidFill>
                <a:schemeClr val="accent2">
                  <a:alpha val="60000"/>
                </a:schemeClr>
              </a:solidFill>
              <a:custDash>
                <a:ds d="200000" sp="200000"/>
              </a:custDash>
              <a:miter lim="400000"/>
            </a:ln>
          </a:bottom>
          <a:insideH>
            <a:ln w="12700" cap="flat">
              <a:solidFill>
                <a:schemeClr val="accent2">
                  <a:alpha val="60000"/>
                </a:schemeClr>
              </a:solidFill>
              <a:custDash>
                <a:ds d="200000" sp="200000"/>
              </a:custDash>
              <a:miter lim="400000"/>
            </a:ln>
          </a:insideH>
          <a:insideV>
            <a:ln w="12700" cap="flat">
              <a:noFill/>
              <a:miter lim="400000"/>
            </a:ln>
          </a:insideV>
        </a:tcBdr>
        <a:fill>
          <a:noFill/>
        </a:fill>
      </a:tcStyle>
    </a:firstCol>
    <a:lastRow>
      <a:tcTxStyle b="off" i="off">
        <a:fontRef idx="minor">
          <a:srgbClr val="4F5C3F"/>
        </a:fontRef>
        <a:srgbClr val="4F5C3F"/>
      </a:tcTxStyle>
      <a:tcStyle>
        <a:tcBdr>
          <a:left>
            <a:ln w="12700" cap="flat">
              <a:noFill/>
              <a:miter lim="400000"/>
            </a:ln>
          </a:left>
          <a:right>
            <a:ln w="12700" cap="flat">
              <a:noFill/>
              <a:miter lim="400000"/>
            </a:ln>
          </a:right>
          <a:top>
            <a:ln w="25400" cap="flat">
              <a:solidFill>
                <a:schemeClr val="accent2"/>
              </a:solidFill>
              <a:prstDash val="solid"/>
              <a:miter lim="400000"/>
            </a:ln>
          </a:top>
          <a:bottom>
            <a:ln w="12700" cap="flat">
              <a:noFill/>
              <a:miter lim="400000"/>
            </a:ln>
          </a:bottom>
          <a:insideH>
            <a:ln w="12700" cap="flat">
              <a:solidFill>
                <a:schemeClr val="accent2">
                  <a:alpha val="60000"/>
                </a:schemeClr>
              </a:solidFill>
              <a:custDash>
                <a:ds d="200000" sp="200000"/>
              </a:custDash>
              <a:miter lim="400000"/>
            </a:ln>
          </a:insideH>
          <a:insideV>
            <a:ln w="12700" cap="flat">
              <a:noFill/>
              <a:miter lim="400000"/>
            </a:ln>
          </a:insideV>
        </a:tcBdr>
        <a:fill>
          <a:noFill/>
        </a:fill>
      </a:tcStyle>
    </a:lastRow>
    <a:firstRow>
      <a:tcTxStyle b="off" i="off">
        <a:fontRef idx="minor">
          <a:srgbClr val="4F5C3F"/>
        </a:fontRef>
        <a:srgbClr val="4F5C3F"/>
      </a:tcTxStyle>
      <a:tcStyle>
        <a:tcBdr>
          <a:left>
            <a:ln w="12700" cap="flat">
              <a:noFill/>
              <a:miter lim="400000"/>
            </a:ln>
          </a:left>
          <a:right>
            <a:ln w="12700" cap="flat">
              <a:noFill/>
              <a:miter lim="400000"/>
            </a:ln>
          </a:right>
          <a:top>
            <a:ln w="12700" cap="flat">
              <a:noFill/>
              <a:miter lim="400000"/>
            </a:ln>
          </a:top>
          <a:bottom>
            <a:ln w="25400" cap="flat">
              <a:solidFill>
                <a:schemeClr val="accent2"/>
              </a:solidFill>
              <a:prstDash val="solid"/>
              <a:miter lim="400000"/>
            </a:ln>
          </a:bottom>
          <a:insideH>
            <a:ln w="12700" cap="flat">
              <a:solidFill>
                <a:schemeClr val="accent2">
                  <a:alpha val="60000"/>
                </a:schemeClr>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p:nvPr>
            <p:ph type="sldImg"/>
          </p:nvPr>
        </p:nvSpPr>
        <p:spPr>
          <a:xfrm>
            <a:off x="1143000" y="685800"/>
            <a:ext cx="4572000" cy="3429000"/>
          </a:xfrm>
          <a:prstGeom prst="rect">
            <a:avLst/>
          </a:prstGeom>
        </p:spPr>
        <p:txBody>
          <a:bodyPr/>
          <a:lstStyle/>
          <a:p>
            <a:pPr/>
          </a:p>
        </p:txBody>
      </p:sp>
      <p:sp>
        <p:nvSpPr>
          <p:cNvPr id="119" name="Shape 11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825500" y="3048000"/>
            <a:ext cx="11353800" cy="2273300"/>
          </a:xfrm>
          <a:prstGeom prst="rect">
            <a:avLst/>
          </a:prstGeom>
        </p:spPr>
        <p:txBody>
          <a:bodyPr anchor="b"/>
          <a:lstStyle/>
          <a:p>
            <a:pPr/>
            <a:r>
              <a:t>Title Text</a:t>
            </a:r>
          </a:p>
        </p:txBody>
      </p:sp>
      <p:sp>
        <p:nvSpPr>
          <p:cNvPr id="12" name="Body Level One…"/>
          <p:cNvSpPr txBox="1"/>
          <p:nvPr>
            <p:ph type="body" sz="quarter" idx="1"/>
          </p:nvPr>
        </p:nvSpPr>
        <p:spPr>
          <a:xfrm>
            <a:off x="825500" y="5308600"/>
            <a:ext cx="11353800" cy="1295400"/>
          </a:xfrm>
          <a:prstGeom prst="rect">
            <a:avLst/>
          </a:prstGeom>
        </p:spPr>
        <p:txBody>
          <a:bodyPr anchor="t"/>
          <a:lstStyle>
            <a:lvl1pPr marL="0" indent="0" algn="ctr">
              <a:spcBef>
                <a:spcPts val="0"/>
              </a:spcBef>
              <a:buSzTx/>
              <a:buNone/>
              <a:defRPr i="1" sz="3200"/>
            </a:lvl1pPr>
            <a:lvl2pPr marL="0" indent="0" algn="ctr">
              <a:spcBef>
                <a:spcPts val="0"/>
              </a:spcBef>
              <a:buSzTx/>
              <a:buNone/>
              <a:defRPr i="1" sz="3200"/>
            </a:lvl2pPr>
            <a:lvl3pPr marL="0" indent="0" algn="ctr">
              <a:spcBef>
                <a:spcPts val="0"/>
              </a:spcBef>
              <a:buSzTx/>
              <a:buNone/>
              <a:defRPr i="1" sz="3200"/>
            </a:lvl3pPr>
            <a:lvl4pPr marL="0" indent="0" algn="ctr">
              <a:spcBef>
                <a:spcPts val="0"/>
              </a:spcBef>
              <a:buSzTx/>
              <a:buNone/>
              <a:defRPr i="1" sz="3200"/>
            </a:lvl4pPr>
            <a:lvl5pPr marL="0" indent="0" algn="ctr">
              <a:spcBef>
                <a:spcPts val="0"/>
              </a:spcBef>
              <a:buSzTx/>
              <a:buNone/>
              <a:defRPr i="1"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D7D0B2"/>
                </a:solidFill>
              </a:defRPr>
            </a:lvl1p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5" name="-Johnny Appleseed"/>
          <p:cNvSpPr txBox="1"/>
          <p:nvPr>
            <p:ph type="body" sz="quarter" idx="13"/>
          </p:nvPr>
        </p:nvSpPr>
        <p:spPr>
          <a:xfrm>
            <a:off x="1299331" y="6362700"/>
            <a:ext cx="10401301" cy="508000"/>
          </a:xfrm>
          <a:prstGeom prst="rect">
            <a:avLst/>
          </a:prstGeom>
        </p:spPr>
        <p:txBody>
          <a:bodyPr>
            <a:spAutoFit/>
          </a:bodyPr>
          <a:lstStyle>
            <a:lvl1pPr marL="0" indent="0" algn="ctr">
              <a:lnSpc>
                <a:spcPct val="100000"/>
              </a:lnSpc>
              <a:spcBef>
                <a:spcPts val="0"/>
              </a:spcBef>
              <a:buSzTx/>
              <a:buNone/>
              <a:defRPr i="1" sz="2800"/>
            </a:lvl1pPr>
          </a:lstStyle>
          <a:p>
            <a:pPr/>
            <a:r>
              <a:t>-Johnny Appleseed</a:t>
            </a:r>
          </a:p>
        </p:txBody>
      </p:sp>
      <p:sp>
        <p:nvSpPr>
          <p:cNvPr id="96" name="“Type a quote here.”"/>
          <p:cNvSpPr txBox="1"/>
          <p:nvPr>
            <p:ph type="body" sz="quarter" idx="14"/>
          </p:nvPr>
        </p:nvSpPr>
        <p:spPr>
          <a:xfrm>
            <a:off x="1257300" y="4330700"/>
            <a:ext cx="10490200" cy="558800"/>
          </a:xfrm>
          <a:prstGeom prst="rect">
            <a:avLst/>
          </a:prstGeom>
        </p:spPr>
        <p:txBody>
          <a:bodyPr>
            <a:spAutoFit/>
          </a:bodyPr>
          <a:lstStyle>
            <a:lvl1pPr marL="0" indent="0" algn="ctr">
              <a:lnSpc>
                <a:spcPct val="155000"/>
              </a:lnSpc>
              <a:spcBef>
                <a:spcPts val="2400"/>
              </a:spcBef>
              <a:buSzTx/>
              <a:buNone/>
              <a:defRPr sz="3200"/>
            </a:lvl1pPr>
          </a:lstStyle>
          <a:p>
            <a:pPr/>
            <a:r>
              <a:t>“Type a quote here.”</a:t>
            </a:r>
          </a:p>
        </p:txBody>
      </p:sp>
      <p:sp>
        <p:nvSpPr>
          <p:cNvPr id="97"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4"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5"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sz="quarter" idx="13"/>
          </p:nvPr>
        </p:nvSpPr>
        <p:spPr>
          <a:xfrm>
            <a:off x="685800" y="711200"/>
            <a:ext cx="4089400" cy="5499100"/>
          </a:xfrm>
          <a:prstGeom prst="rect">
            <a:avLst/>
          </a:prstGeom>
          <a:ln w="9525">
            <a:round/>
          </a:ln>
        </p:spPr>
        <p:txBody>
          <a:bodyPr lIns="91439" tIns="45719" rIns="91439" bIns="45719" anchor="t">
            <a:noAutofit/>
          </a:bodyPr>
          <a:lstStyle/>
          <a:p>
            <a:pPr/>
          </a:p>
        </p:txBody>
      </p:sp>
      <p:sp>
        <p:nvSpPr>
          <p:cNvPr id="21" name="Image"/>
          <p:cNvSpPr/>
          <p:nvPr>
            <p:ph type="pic" sz="half" idx="14"/>
          </p:nvPr>
        </p:nvSpPr>
        <p:spPr>
          <a:xfrm>
            <a:off x="4965700" y="711200"/>
            <a:ext cx="7315200" cy="5499100"/>
          </a:xfrm>
          <a:prstGeom prst="rect">
            <a:avLst/>
          </a:prstGeom>
          <a:ln w="9525">
            <a:round/>
          </a:ln>
        </p:spPr>
        <p:txBody>
          <a:bodyPr lIns="91439" tIns="45719" rIns="91439" bIns="45719" anchor="t">
            <a:noAutofit/>
          </a:bodyPr>
          <a:lstStyle/>
          <a:p>
            <a:pPr/>
          </a:p>
        </p:txBody>
      </p:sp>
      <p:sp>
        <p:nvSpPr>
          <p:cNvPr id="22" name="Title Text"/>
          <p:cNvSpPr txBox="1"/>
          <p:nvPr>
            <p:ph type="title"/>
          </p:nvPr>
        </p:nvSpPr>
        <p:spPr>
          <a:xfrm>
            <a:off x="825500" y="7137400"/>
            <a:ext cx="11353800" cy="1181100"/>
          </a:xfrm>
          <a:prstGeom prst="rect">
            <a:avLst/>
          </a:prstGeom>
          <a:effectLst/>
        </p:spPr>
        <p:txBody>
          <a:bodyPr anchor="b"/>
          <a:lstStyle>
            <a:lvl1pPr>
              <a:defRPr>
                <a:solidFill>
                  <a:srgbClr val="FBF9E6"/>
                </a:solidFill>
                <a:effectLst>
                  <a:outerShdw sx="100000" sy="100000" kx="0" ky="0" algn="b" rotWithShape="0" blurRad="25400" dist="25400" dir="16200000">
                    <a:srgbClr val="3A3A3A">
                      <a:alpha val="70000"/>
                    </a:srgbClr>
                  </a:outerShdw>
                </a:effectLst>
              </a:defRPr>
            </a:lvl1pPr>
          </a:lstStyle>
          <a:p>
            <a:pPr/>
            <a:r>
              <a:t>Title Text</a:t>
            </a:r>
          </a:p>
        </p:txBody>
      </p:sp>
      <p:sp>
        <p:nvSpPr>
          <p:cNvPr id="23" name="Body Level One…"/>
          <p:cNvSpPr txBox="1"/>
          <p:nvPr>
            <p:ph type="body" sz="quarter" idx="1"/>
          </p:nvPr>
        </p:nvSpPr>
        <p:spPr>
          <a:xfrm>
            <a:off x="825500" y="8305800"/>
            <a:ext cx="11353800" cy="889000"/>
          </a:xfrm>
          <a:prstGeom prst="rect">
            <a:avLst/>
          </a:prstGeom>
        </p:spPr>
        <p:txBody>
          <a:bodyPr anchor="t"/>
          <a:lstStyle>
            <a:lvl1pPr marL="0" indent="0" algn="ctr">
              <a:spcBef>
                <a:spcPts val="0"/>
              </a:spcBef>
              <a:buSzTx/>
              <a:buNone/>
              <a:defRPr i="1" sz="4300">
                <a:solidFill>
                  <a:schemeClr val="accent3">
                    <a:hueOff val="288578"/>
                    <a:satOff val="30944"/>
                    <a:lumOff val="14509"/>
                  </a:schemeClr>
                </a:solidFill>
                <a:effectLst>
                  <a:outerShdw sx="100000" sy="100000" kx="0" ky="0" algn="b" rotWithShape="0" blurRad="12700" dist="25400" dir="16200000">
                    <a:srgbClr val="000000">
                      <a:alpha val="30000"/>
                    </a:srgbClr>
                  </a:outerShdw>
                </a:effectLst>
                <a:latin typeface="Hoefler Text"/>
                <a:ea typeface="Hoefler Text"/>
                <a:cs typeface="Hoefler Text"/>
                <a:sym typeface="Hoefler Text"/>
              </a:defRPr>
            </a:lvl1pPr>
            <a:lvl2pPr marL="0" indent="0" algn="ctr">
              <a:spcBef>
                <a:spcPts val="0"/>
              </a:spcBef>
              <a:buSzTx/>
              <a:buNone/>
              <a:defRPr i="1" sz="4300">
                <a:solidFill>
                  <a:schemeClr val="accent3">
                    <a:hueOff val="288578"/>
                    <a:satOff val="30944"/>
                    <a:lumOff val="14509"/>
                  </a:schemeClr>
                </a:solidFill>
                <a:effectLst>
                  <a:outerShdw sx="100000" sy="100000" kx="0" ky="0" algn="b" rotWithShape="0" blurRad="12700" dist="25400" dir="16200000">
                    <a:srgbClr val="000000">
                      <a:alpha val="30000"/>
                    </a:srgbClr>
                  </a:outerShdw>
                </a:effectLst>
                <a:latin typeface="Hoefler Text"/>
                <a:ea typeface="Hoefler Text"/>
                <a:cs typeface="Hoefler Text"/>
                <a:sym typeface="Hoefler Text"/>
              </a:defRPr>
            </a:lvl2pPr>
            <a:lvl3pPr marL="0" indent="0" algn="ctr">
              <a:spcBef>
                <a:spcPts val="0"/>
              </a:spcBef>
              <a:buSzTx/>
              <a:buNone/>
              <a:defRPr i="1" sz="4300">
                <a:solidFill>
                  <a:schemeClr val="accent3">
                    <a:hueOff val="288578"/>
                    <a:satOff val="30944"/>
                    <a:lumOff val="14509"/>
                  </a:schemeClr>
                </a:solidFill>
                <a:effectLst>
                  <a:outerShdw sx="100000" sy="100000" kx="0" ky="0" algn="b" rotWithShape="0" blurRad="12700" dist="25400" dir="16200000">
                    <a:srgbClr val="000000">
                      <a:alpha val="30000"/>
                    </a:srgbClr>
                  </a:outerShdw>
                </a:effectLst>
                <a:latin typeface="Hoefler Text"/>
                <a:ea typeface="Hoefler Text"/>
                <a:cs typeface="Hoefler Text"/>
                <a:sym typeface="Hoefler Text"/>
              </a:defRPr>
            </a:lvl3pPr>
            <a:lvl4pPr marL="0" indent="0" algn="ctr">
              <a:spcBef>
                <a:spcPts val="0"/>
              </a:spcBef>
              <a:buSzTx/>
              <a:buNone/>
              <a:defRPr i="1" sz="4300">
                <a:solidFill>
                  <a:schemeClr val="accent3">
                    <a:hueOff val="288578"/>
                    <a:satOff val="30944"/>
                    <a:lumOff val="14509"/>
                  </a:schemeClr>
                </a:solidFill>
                <a:effectLst>
                  <a:outerShdw sx="100000" sy="100000" kx="0" ky="0" algn="b" rotWithShape="0" blurRad="12700" dist="25400" dir="16200000">
                    <a:srgbClr val="000000">
                      <a:alpha val="30000"/>
                    </a:srgbClr>
                  </a:outerShdw>
                </a:effectLst>
                <a:latin typeface="Hoefler Text"/>
                <a:ea typeface="Hoefler Text"/>
                <a:cs typeface="Hoefler Text"/>
                <a:sym typeface="Hoefler Text"/>
              </a:defRPr>
            </a:lvl4pPr>
            <a:lvl5pPr marL="0" indent="0" algn="ctr">
              <a:spcBef>
                <a:spcPts val="0"/>
              </a:spcBef>
              <a:buSzTx/>
              <a:buNone/>
              <a:defRPr i="1" sz="4300">
                <a:solidFill>
                  <a:schemeClr val="accent3">
                    <a:hueOff val="288578"/>
                    <a:satOff val="30944"/>
                    <a:lumOff val="14509"/>
                  </a:schemeClr>
                </a:solidFill>
                <a:effectLst>
                  <a:outerShdw sx="100000" sy="100000" kx="0" ky="0" algn="b" rotWithShape="0" blurRad="12700" dist="25400" dir="16200000">
                    <a:srgbClr val="000000">
                      <a:alpha val="30000"/>
                    </a:srgbClr>
                  </a:outerShdw>
                </a:effectLst>
                <a:latin typeface="Hoefler Text"/>
                <a:ea typeface="Hoefler Text"/>
                <a:cs typeface="Hoefler Text"/>
                <a:sym typeface="Hoefler Text"/>
              </a:defRPr>
            </a:lvl5pPr>
          </a:lstStyle>
          <a:p>
            <a:pPr/>
            <a:r>
              <a:t>Body Level One</a:t>
            </a:r>
          </a:p>
          <a:p>
            <a:pPr lvl="1"/>
            <a:r>
              <a:t>Body Level Two</a:t>
            </a:r>
          </a:p>
          <a:p>
            <a:pPr lvl="2"/>
            <a:r>
              <a:t>Body Level Three</a:t>
            </a:r>
          </a:p>
          <a:p>
            <a:pPr lvl="3"/>
            <a:r>
              <a:t>Body Level Four</a:t>
            </a:r>
          </a:p>
          <a:p>
            <a:pPr lvl="4"/>
            <a:r>
              <a:t>Body Level Five</a:t>
            </a:r>
          </a:p>
        </p:txBody>
      </p:sp>
      <p:sp>
        <p:nvSpPr>
          <p:cNvPr id="24" name="Slide Number"/>
          <p:cNvSpPr txBox="1"/>
          <p:nvPr>
            <p:ph type="sldNum" sz="quarter" idx="2"/>
          </p:nvPr>
        </p:nvSpPr>
        <p:spPr>
          <a:prstGeom prst="rect">
            <a:avLst/>
          </a:prstGeom>
        </p:spPr>
        <p:txBody>
          <a:bodyPr/>
          <a:lstStyle>
            <a:lvl1pPr>
              <a:defRPr>
                <a:solidFill>
                  <a:srgbClr val="D7D0B2"/>
                </a:solidFill>
              </a:defRPr>
            </a:lvl1p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1" name="Title Text"/>
          <p:cNvSpPr txBox="1"/>
          <p:nvPr>
            <p:ph type="title"/>
          </p:nvPr>
        </p:nvSpPr>
        <p:spPr>
          <a:prstGeom prst="rect">
            <a:avLst/>
          </a:prstGeom>
        </p:spPr>
        <p:txBody>
          <a:bodyPr/>
          <a:lstStyle/>
          <a:p>
            <a:pPr/>
            <a:r>
              <a:t>Title Text</a:t>
            </a:r>
          </a:p>
        </p:txBody>
      </p:sp>
      <p:sp>
        <p:nvSpPr>
          <p:cNvPr id="3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9" name="Image"/>
          <p:cNvSpPr/>
          <p:nvPr>
            <p:ph type="pic" sz="half" idx="13"/>
          </p:nvPr>
        </p:nvSpPr>
        <p:spPr>
          <a:xfrm>
            <a:off x="7645400" y="1727200"/>
            <a:ext cx="4673600" cy="6184900"/>
          </a:xfrm>
          <a:prstGeom prst="rect">
            <a:avLst/>
          </a:prstGeom>
          <a:ln w="9525">
            <a:round/>
          </a:ln>
        </p:spPr>
        <p:txBody>
          <a:bodyPr lIns="91439" tIns="45719" rIns="91439" bIns="45719" anchor="t">
            <a:noAutofit/>
          </a:bodyPr>
          <a:lstStyle/>
          <a:p>
            <a:pPr/>
          </a:p>
        </p:txBody>
      </p:sp>
      <p:sp>
        <p:nvSpPr>
          <p:cNvPr id="40" name="Title Text"/>
          <p:cNvSpPr txBox="1"/>
          <p:nvPr>
            <p:ph type="title"/>
          </p:nvPr>
        </p:nvSpPr>
        <p:spPr>
          <a:xfrm>
            <a:off x="304800" y="1778000"/>
            <a:ext cx="7327900" cy="3340100"/>
          </a:xfrm>
          <a:prstGeom prst="rect">
            <a:avLst/>
          </a:prstGeom>
        </p:spPr>
        <p:txBody>
          <a:bodyPr anchor="b"/>
          <a:lstStyle/>
          <a:p>
            <a:pPr/>
            <a:r>
              <a:t>Title Text</a:t>
            </a:r>
          </a:p>
        </p:txBody>
      </p:sp>
      <p:sp>
        <p:nvSpPr>
          <p:cNvPr id="41" name="Body Level One…"/>
          <p:cNvSpPr txBox="1"/>
          <p:nvPr>
            <p:ph type="body" sz="quarter" idx="1"/>
          </p:nvPr>
        </p:nvSpPr>
        <p:spPr>
          <a:xfrm>
            <a:off x="304800" y="5168900"/>
            <a:ext cx="7327900" cy="2743200"/>
          </a:xfrm>
          <a:prstGeom prst="rect">
            <a:avLst/>
          </a:prstGeom>
        </p:spPr>
        <p:txBody>
          <a:bodyPr anchor="t"/>
          <a:lstStyle>
            <a:lvl1pPr marL="0" indent="0" algn="ctr">
              <a:spcBef>
                <a:spcPts val="0"/>
              </a:spcBef>
              <a:buSzTx/>
              <a:buNone/>
              <a:defRPr i="1" sz="3200"/>
            </a:lvl1pPr>
            <a:lvl2pPr marL="0" indent="0" algn="ctr">
              <a:spcBef>
                <a:spcPts val="0"/>
              </a:spcBef>
              <a:buSzTx/>
              <a:buNone/>
              <a:defRPr i="1" sz="3200"/>
            </a:lvl2pPr>
            <a:lvl3pPr marL="0" indent="0" algn="ctr">
              <a:spcBef>
                <a:spcPts val="0"/>
              </a:spcBef>
              <a:buSzTx/>
              <a:buNone/>
              <a:defRPr i="1" sz="3200"/>
            </a:lvl3pPr>
            <a:lvl4pPr marL="0" indent="0" algn="ctr">
              <a:spcBef>
                <a:spcPts val="0"/>
              </a:spcBef>
              <a:buSzTx/>
              <a:buNone/>
              <a:defRPr i="1" sz="3200"/>
            </a:lvl4pPr>
            <a:lvl5pPr marL="0" indent="0" algn="ctr">
              <a:spcBef>
                <a:spcPts val="0"/>
              </a:spcBef>
              <a:buSzTx/>
              <a:buNone/>
              <a:defRPr i="1" sz="3200"/>
            </a:lvl5pPr>
          </a:lstStyle>
          <a:p>
            <a:pPr/>
            <a:r>
              <a:t>Body Level One</a:t>
            </a:r>
          </a:p>
          <a:p>
            <a:pPr lvl="1"/>
            <a:r>
              <a:t>Body Level Two</a:t>
            </a:r>
          </a:p>
          <a:p>
            <a:pPr lvl="2"/>
            <a:r>
              <a:t>Body Level Three</a:t>
            </a:r>
          </a:p>
          <a:p>
            <a:pPr lvl="3"/>
            <a:r>
              <a:t>Body Level Four</a:t>
            </a:r>
          </a:p>
          <a:p>
            <a:pPr lvl="4"/>
            <a:r>
              <a:t>Body Level Five</a:t>
            </a:r>
          </a:p>
        </p:txBody>
      </p:sp>
      <p:sp>
        <p:nvSpPr>
          <p:cNvPr id="4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9" name="Title Text"/>
          <p:cNvSpPr txBox="1"/>
          <p:nvPr>
            <p:ph type="title"/>
          </p:nvPr>
        </p:nvSpPr>
        <p:spPr>
          <a:xfrm>
            <a:off x="825500" y="50800"/>
            <a:ext cx="11353800" cy="2032000"/>
          </a:xfrm>
          <a:prstGeom prst="rect">
            <a:avLst/>
          </a:prstGeom>
          <a:effectLst/>
        </p:spPr>
        <p:txBody>
          <a:bodyPr/>
          <a:lstStyle>
            <a:lvl1pPr>
              <a:defRPr>
                <a:solidFill>
                  <a:srgbClr val="FBF9E6"/>
                </a:solidFill>
                <a:effectLst>
                  <a:outerShdw sx="100000" sy="100000" kx="0" ky="0" algn="b" rotWithShape="0" blurRad="25400" dist="25400" dir="16200000">
                    <a:srgbClr val="3A3A3A">
                      <a:alpha val="70000"/>
                    </a:srgbClr>
                  </a:outerShdw>
                </a:effectLst>
              </a:defRPr>
            </a:lvl1pPr>
          </a:lstStyle>
          <a:p>
            <a:pPr/>
            <a:r>
              <a:t>Title Text</a:t>
            </a:r>
          </a:p>
        </p:txBody>
      </p:sp>
      <p:sp>
        <p:nvSpPr>
          <p:cNvPr id="5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7" name="Title Text"/>
          <p:cNvSpPr txBox="1"/>
          <p:nvPr>
            <p:ph type="title"/>
          </p:nvPr>
        </p:nvSpPr>
        <p:spPr>
          <a:xfrm>
            <a:off x="825500" y="50800"/>
            <a:ext cx="11353800" cy="2032000"/>
          </a:xfrm>
          <a:prstGeom prst="rect">
            <a:avLst/>
          </a:prstGeom>
          <a:effectLst/>
        </p:spPr>
        <p:txBody>
          <a:bodyPr/>
          <a:lstStyle>
            <a:lvl1pPr>
              <a:defRPr>
                <a:solidFill>
                  <a:srgbClr val="FBF9E6"/>
                </a:solidFill>
                <a:effectLst>
                  <a:outerShdw sx="100000" sy="100000" kx="0" ky="0" algn="b" rotWithShape="0" blurRad="25400" dist="25400" dir="16200000">
                    <a:srgbClr val="3A3A3A">
                      <a:alpha val="70000"/>
                    </a:srgbClr>
                  </a:outerShdw>
                </a:effectLst>
              </a:defRPr>
            </a:lvl1pPr>
          </a:lstStyle>
          <a:p>
            <a:pPr/>
            <a:r>
              <a:t>Title Text</a:t>
            </a:r>
          </a:p>
        </p:txBody>
      </p:sp>
      <p:sp>
        <p:nvSpPr>
          <p:cNvPr id="58" name="Body Level One…"/>
          <p:cNvSpPr txBox="1"/>
          <p:nvPr>
            <p:ph type="body" idx="1"/>
          </p:nvPr>
        </p:nvSpPr>
        <p:spPr>
          <a:xfrm>
            <a:off x="825500" y="2705100"/>
            <a:ext cx="11353800" cy="62230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xfrm>
            <a:off x="6337299" y="8991600"/>
            <a:ext cx="342901" cy="406400"/>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6" name="Image"/>
          <p:cNvSpPr/>
          <p:nvPr>
            <p:ph type="pic" sz="half" idx="13"/>
          </p:nvPr>
        </p:nvSpPr>
        <p:spPr>
          <a:xfrm>
            <a:off x="7391400" y="2717800"/>
            <a:ext cx="4673600" cy="6184900"/>
          </a:xfrm>
          <a:prstGeom prst="rect">
            <a:avLst/>
          </a:prstGeom>
          <a:ln w="9525">
            <a:round/>
          </a:ln>
        </p:spPr>
        <p:txBody>
          <a:bodyPr lIns="91439" tIns="45719" rIns="91439" bIns="45719" anchor="t">
            <a:noAutofit/>
          </a:bodyPr>
          <a:lstStyle/>
          <a:p>
            <a:pPr/>
          </a:p>
        </p:txBody>
      </p:sp>
      <p:sp>
        <p:nvSpPr>
          <p:cNvPr id="67" name="Title Text"/>
          <p:cNvSpPr txBox="1"/>
          <p:nvPr>
            <p:ph type="title"/>
          </p:nvPr>
        </p:nvSpPr>
        <p:spPr>
          <a:xfrm>
            <a:off x="825500" y="50800"/>
            <a:ext cx="11353800" cy="2032000"/>
          </a:xfrm>
          <a:prstGeom prst="rect">
            <a:avLst/>
          </a:prstGeom>
          <a:effectLst/>
        </p:spPr>
        <p:txBody>
          <a:bodyPr/>
          <a:lstStyle>
            <a:lvl1pPr>
              <a:defRPr>
                <a:solidFill>
                  <a:srgbClr val="FBF9E6"/>
                </a:solidFill>
                <a:effectLst>
                  <a:outerShdw sx="100000" sy="100000" kx="0" ky="0" algn="b" rotWithShape="0" blurRad="25400" dist="25400" dir="16200000">
                    <a:srgbClr val="3A3A3A">
                      <a:alpha val="70000"/>
                    </a:srgbClr>
                  </a:outerShdw>
                </a:effectLst>
              </a:defRPr>
            </a:lvl1pPr>
          </a:lstStyle>
          <a:p>
            <a:pPr/>
            <a:r>
              <a:t>Title Text</a:t>
            </a:r>
          </a:p>
        </p:txBody>
      </p:sp>
      <p:sp>
        <p:nvSpPr>
          <p:cNvPr id="68" name="Body Level One…"/>
          <p:cNvSpPr txBox="1"/>
          <p:nvPr>
            <p:ph type="body" sz="half" idx="1"/>
          </p:nvPr>
        </p:nvSpPr>
        <p:spPr>
          <a:xfrm>
            <a:off x="825500" y="2768600"/>
            <a:ext cx="5422900" cy="6184900"/>
          </a:xfrm>
          <a:prstGeom prst="rect">
            <a:avLst/>
          </a:prstGeom>
        </p:spPr>
        <p:txBody>
          <a:bodyPr/>
          <a:lstStyle>
            <a:lvl1pPr marL="406400" indent="-406400">
              <a:spcBef>
                <a:spcPts val="3600"/>
              </a:spcBef>
              <a:buBlip>
                <a:blip r:embed="rId3"/>
              </a:buBlip>
              <a:defRPr sz="3200"/>
            </a:lvl1pPr>
            <a:lvl2pPr marL="812800" indent="-406400">
              <a:spcBef>
                <a:spcPts val="3600"/>
              </a:spcBef>
              <a:buBlip>
                <a:blip r:embed="rId3"/>
              </a:buBlip>
              <a:defRPr sz="3200"/>
            </a:lvl2pPr>
            <a:lvl3pPr marL="1219200" indent="-406400">
              <a:spcBef>
                <a:spcPts val="3600"/>
              </a:spcBef>
              <a:buBlip>
                <a:blip r:embed="rId3"/>
              </a:buBlip>
              <a:defRPr sz="3200"/>
            </a:lvl3pPr>
            <a:lvl4pPr marL="1625600" indent="-406400">
              <a:spcBef>
                <a:spcPts val="3600"/>
              </a:spcBef>
              <a:buBlip>
                <a:blip r:embed="rId3"/>
              </a:buBlip>
              <a:defRPr sz="3200"/>
            </a:lvl4pPr>
            <a:lvl5pPr marL="2032000" indent="-406400">
              <a:spcBef>
                <a:spcPts val="3600"/>
              </a:spcBef>
              <a:buBlip>
                <a:blip r:embed="rId3"/>
              </a:buBlip>
              <a:defRPr sz="3200"/>
            </a:lvl5pPr>
          </a:lstStyle>
          <a:p>
            <a:pPr/>
            <a:r>
              <a:t>Body Level One</a:t>
            </a:r>
          </a:p>
          <a:p>
            <a:pPr lvl="1"/>
            <a:r>
              <a:t>Body Level Two</a:t>
            </a:r>
          </a:p>
          <a:p>
            <a:pPr lvl="2"/>
            <a:r>
              <a:t>Body Level Three</a:t>
            </a:r>
          </a:p>
          <a:p>
            <a:pPr lvl="3"/>
            <a:r>
              <a:t>Body Level Four</a:t>
            </a:r>
          </a:p>
          <a:p>
            <a:pPr lvl="4"/>
            <a:r>
              <a:t>Body Level Five</a:t>
            </a:r>
          </a:p>
        </p:txBody>
      </p:sp>
      <p:sp>
        <p:nvSpPr>
          <p:cNvPr id="6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6"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7"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pic>
        <p:nvPicPr>
          <p:cNvPr id="84" name="embossed_background.jpeg" descr="embossed_background.jpeg"/>
          <p:cNvPicPr>
            <a:picLocks noChangeAspect="1"/>
          </p:cNvPicPr>
          <p:nvPr/>
        </p:nvPicPr>
        <p:blipFill>
          <a:blip r:embed="rId2">
            <a:extLst/>
          </a:blip>
          <a:stretch>
            <a:fillRect/>
          </a:stretch>
        </p:blipFill>
        <p:spPr>
          <a:xfrm>
            <a:off x="647700" y="647700"/>
            <a:ext cx="11747500" cy="8472197"/>
          </a:xfrm>
          <a:prstGeom prst="rect">
            <a:avLst/>
          </a:prstGeom>
          <a:ln w="12700">
            <a:miter lim="400000"/>
          </a:ln>
        </p:spPr>
      </p:pic>
      <p:sp>
        <p:nvSpPr>
          <p:cNvPr id="85" name="Image"/>
          <p:cNvSpPr/>
          <p:nvPr>
            <p:ph type="pic" sz="quarter" idx="13"/>
          </p:nvPr>
        </p:nvSpPr>
        <p:spPr>
          <a:xfrm>
            <a:off x="6972300" y="5029200"/>
            <a:ext cx="5080000" cy="3810000"/>
          </a:xfrm>
          <a:prstGeom prst="rect">
            <a:avLst/>
          </a:prstGeom>
          <a:ln w="9525">
            <a:round/>
          </a:ln>
        </p:spPr>
        <p:txBody>
          <a:bodyPr lIns="91439" tIns="45719" rIns="91439" bIns="45719" anchor="t">
            <a:noAutofit/>
          </a:bodyPr>
          <a:lstStyle/>
          <a:p>
            <a:pPr/>
          </a:p>
        </p:txBody>
      </p:sp>
      <p:sp>
        <p:nvSpPr>
          <p:cNvPr id="86" name="Image"/>
          <p:cNvSpPr/>
          <p:nvPr>
            <p:ph type="pic" sz="quarter" idx="14"/>
          </p:nvPr>
        </p:nvSpPr>
        <p:spPr>
          <a:xfrm>
            <a:off x="6972300" y="965200"/>
            <a:ext cx="5080000" cy="3810000"/>
          </a:xfrm>
          <a:prstGeom prst="rect">
            <a:avLst/>
          </a:prstGeom>
          <a:ln w="9525">
            <a:round/>
          </a:ln>
        </p:spPr>
        <p:txBody>
          <a:bodyPr lIns="91439" tIns="45719" rIns="91439" bIns="45719" anchor="t">
            <a:noAutofit/>
          </a:bodyPr>
          <a:lstStyle/>
          <a:p>
            <a:pPr/>
          </a:p>
        </p:txBody>
      </p:sp>
      <p:sp>
        <p:nvSpPr>
          <p:cNvPr id="87" name="Image"/>
          <p:cNvSpPr/>
          <p:nvPr>
            <p:ph type="pic" sz="half" idx="15"/>
          </p:nvPr>
        </p:nvSpPr>
        <p:spPr>
          <a:xfrm>
            <a:off x="952500" y="1003300"/>
            <a:ext cx="5829300" cy="7810500"/>
          </a:xfrm>
          <a:prstGeom prst="rect">
            <a:avLst/>
          </a:prstGeom>
          <a:ln w="9525">
            <a:round/>
          </a:ln>
        </p:spPr>
        <p:txBody>
          <a:bodyPr lIns="91439" tIns="45719" rIns="91439" bIns="45719" anchor="t">
            <a:noAutofit/>
          </a:bodyPr>
          <a:lstStyle/>
          <a:p>
            <a:pPr/>
          </a:p>
        </p:txBody>
      </p:sp>
      <p:sp>
        <p:nvSpPr>
          <p:cNvPr id="8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825500" y="3733800"/>
            <a:ext cx="11353800" cy="2273300"/>
          </a:xfrm>
          <a:prstGeom prst="rect">
            <a:avLst/>
          </a:prstGeom>
          <a:ln w="12700">
            <a:miter lim="400000"/>
          </a:ln>
          <a:effectLst>
            <a:outerShdw sx="100000" sy="100000" kx="0" ky="0" algn="b" rotWithShape="0" blurRad="25400" dist="12700" dir="5400000">
              <a:srgbClr val="FFFFFF"/>
            </a:outerShdw>
          </a:effectLst>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825500" y="825500"/>
            <a:ext cx="11353800" cy="810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37299" y="8991600"/>
            <a:ext cx="342901" cy="406400"/>
          </a:xfrm>
          <a:prstGeom prst="rect">
            <a:avLst/>
          </a:prstGeom>
          <a:ln w="12700">
            <a:miter lim="400000"/>
          </a:ln>
          <a:effectLst>
            <a:outerShdw sx="100000" sy="100000" kx="0" ky="0" algn="b" rotWithShape="0" blurRad="12700" dist="12700" dir="5400000">
              <a:srgbClr val="FFFFFF">
                <a:alpha val="20000"/>
              </a:srgbClr>
            </a:outerShdw>
          </a:effectLst>
        </p:spPr>
        <p:txBody>
          <a:bodyPr wrap="none" lIns="50800" tIns="50800" rIns="50800" bIns="50800">
            <a:spAutoFit/>
          </a:bodyPr>
          <a:lstStyle>
            <a:lvl1pPr>
              <a:lnSpc>
                <a:spcPct val="100000"/>
              </a:lnSpc>
              <a:defRPr sz="1800">
                <a:latin typeface="Palatino"/>
                <a:ea typeface="Palatino"/>
                <a:cs typeface="Palatino"/>
                <a:sym typeface="Palatino"/>
              </a:defRPr>
            </a:lvl1pPr>
          </a:lstStyle>
          <a:p>
            <a:pPr>
              <a:defRPr>
                <a:effectLst/>
              </a:defRPr>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ctr" defTabSz="584200" rtl="0" latinLnBrk="0">
        <a:lnSpc>
          <a:spcPct val="90000"/>
        </a:lnSpc>
        <a:spcBef>
          <a:spcPts val="0"/>
        </a:spcBef>
        <a:spcAft>
          <a:spcPts val="0"/>
        </a:spcAft>
        <a:buClrTx/>
        <a:buSzTx/>
        <a:buFontTx/>
        <a:buNone/>
        <a:tabLst/>
        <a:defRPr b="0" baseline="0" cap="all" i="0" spc="320" strike="noStrike" sz="6400" u="none">
          <a:ln>
            <a:noFill/>
          </a:ln>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1pPr>
      <a:lvl2pPr marL="0" marR="0" indent="0" algn="ctr" defTabSz="584200" rtl="0" latinLnBrk="0">
        <a:lnSpc>
          <a:spcPct val="90000"/>
        </a:lnSpc>
        <a:spcBef>
          <a:spcPts val="0"/>
        </a:spcBef>
        <a:spcAft>
          <a:spcPts val="0"/>
        </a:spcAft>
        <a:buClrTx/>
        <a:buSzTx/>
        <a:buFontTx/>
        <a:buNone/>
        <a:tabLst/>
        <a:defRPr b="0" baseline="0" cap="all" i="0" spc="320" strike="noStrike" sz="6400" u="none">
          <a:ln>
            <a:noFill/>
          </a:ln>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2pPr>
      <a:lvl3pPr marL="0" marR="0" indent="0" algn="ctr" defTabSz="584200" rtl="0" latinLnBrk="0">
        <a:lnSpc>
          <a:spcPct val="90000"/>
        </a:lnSpc>
        <a:spcBef>
          <a:spcPts val="0"/>
        </a:spcBef>
        <a:spcAft>
          <a:spcPts val="0"/>
        </a:spcAft>
        <a:buClrTx/>
        <a:buSzTx/>
        <a:buFontTx/>
        <a:buNone/>
        <a:tabLst/>
        <a:defRPr b="0" baseline="0" cap="all" i="0" spc="320" strike="noStrike" sz="6400" u="none">
          <a:ln>
            <a:noFill/>
          </a:ln>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3pPr>
      <a:lvl4pPr marL="0" marR="0" indent="0" algn="ctr" defTabSz="584200" rtl="0" latinLnBrk="0">
        <a:lnSpc>
          <a:spcPct val="90000"/>
        </a:lnSpc>
        <a:spcBef>
          <a:spcPts val="0"/>
        </a:spcBef>
        <a:spcAft>
          <a:spcPts val="0"/>
        </a:spcAft>
        <a:buClrTx/>
        <a:buSzTx/>
        <a:buFontTx/>
        <a:buNone/>
        <a:tabLst/>
        <a:defRPr b="0" baseline="0" cap="all" i="0" spc="320" strike="noStrike" sz="6400" u="none">
          <a:ln>
            <a:noFill/>
          </a:ln>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4pPr>
      <a:lvl5pPr marL="0" marR="0" indent="0" algn="ctr" defTabSz="584200" rtl="0" latinLnBrk="0">
        <a:lnSpc>
          <a:spcPct val="90000"/>
        </a:lnSpc>
        <a:spcBef>
          <a:spcPts val="0"/>
        </a:spcBef>
        <a:spcAft>
          <a:spcPts val="0"/>
        </a:spcAft>
        <a:buClrTx/>
        <a:buSzTx/>
        <a:buFontTx/>
        <a:buNone/>
        <a:tabLst/>
        <a:defRPr b="0" baseline="0" cap="all" i="0" spc="320" strike="noStrike" sz="6400" u="none">
          <a:ln>
            <a:noFill/>
          </a:ln>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5pPr>
      <a:lvl6pPr marL="0" marR="0" indent="0" algn="ctr" defTabSz="584200" rtl="0" latinLnBrk="0">
        <a:lnSpc>
          <a:spcPct val="90000"/>
        </a:lnSpc>
        <a:spcBef>
          <a:spcPts val="0"/>
        </a:spcBef>
        <a:spcAft>
          <a:spcPts val="0"/>
        </a:spcAft>
        <a:buClrTx/>
        <a:buSzTx/>
        <a:buFontTx/>
        <a:buNone/>
        <a:tabLst/>
        <a:defRPr b="0" baseline="0" cap="all" i="0" spc="320" strike="noStrike" sz="6400" u="none">
          <a:ln>
            <a:noFill/>
          </a:ln>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6pPr>
      <a:lvl7pPr marL="0" marR="0" indent="0" algn="ctr" defTabSz="584200" rtl="0" latinLnBrk="0">
        <a:lnSpc>
          <a:spcPct val="90000"/>
        </a:lnSpc>
        <a:spcBef>
          <a:spcPts val="0"/>
        </a:spcBef>
        <a:spcAft>
          <a:spcPts val="0"/>
        </a:spcAft>
        <a:buClrTx/>
        <a:buSzTx/>
        <a:buFontTx/>
        <a:buNone/>
        <a:tabLst/>
        <a:defRPr b="0" baseline="0" cap="all" i="0" spc="320" strike="noStrike" sz="6400" u="none">
          <a:ln>
            <a:noFill/>
          </a:ln>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7pPr>
      <a:lvl8pPr marL="0" marR="0" indent="0" algn="ctr" defTabSz="584200" rtl="0" latinLnBrk="0">
        <a:lnSpc>
          <a:spcPct val="90000"/>
        </a:lnSpc>
        <a:spcBef>
          <a:spcPts val="0"/>
        </a:spcBef>
        <a:spcAft>
          <a:spcPts val="0"/>
        </a:spcAft>
        <a:buClrTx/>
        <a:buSzTx/>
        <a:buFontTx/>
        <a:buNone/>
        <a:tabLst/>
        <a:defRPr b="0" baseline="0" cap="all" i="0" spc="320" strike="noStrike" sz="6400" u="none">
          <a:ln>
            <a:noFill/>
          </a:ln>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8pPr>
      <a:lvl9pPr marL="0" marR="0" indent="0" algn="ctr" defTabSz="584200" rtl="0" latinLnBrk="0">
        <a:lnSpc>
          <a:spcPct val="90000"/>
        </a:lnSpc>
        <a:spcBef>
          <a:spcPts val="0"/>
        </a:spcBef>
        <a:spcAft>
          <a:spcPts val="0"/>
        </a:spcAft>
        <a:buClrTx/>
        <a:buSzTx/>
        <a:buFontTx/>
        <a:buNone/>
        <a:tabLst/>
        <a:defRPr b="0" baseline="0" cap="all" i="0" spc="320" strike="noStrike" sz="6400" u="none">
          <a:ln>
            <a:noFill/>
          </a:ln>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9pPr>
    </p:titleStyle>
    <p:bodyStyle>
      <a:lvl1pPr marL="431800" marR="0" indent="-431800" algn="l" defTabSz="584200" rtl="0" latinLnBrk="0">
        <a:lnSpc>
          <a:spcPct val="120000"/>
        </a:lnSpc>
        <a:spcBef>
          <a:spcPts val="5200"/>
        </a:spcBef>
        <a:spcAft>
          <a:spcPts val="0"/>
        </a:spcAft>
        <a:buClrTx/>
        <a:buSzPct val="35000"/>
        <a:buFontTx/>
        <a:buBlip>
          <a:blip r:embed="rId3"/>
        </a:buBlip>
        <a:tabLst/>
        <a:defRPr b="0" baseline="0" cap="none" i="0" spc="0" strike="noStrike" sz="3600" u="none">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1pPr>
      <a:lvl2pPr marL="863600" marR="0" indent="-431800" algn="l" defTabSz="584200" rtl="0" latinLnBrk="0">
        <a:lnSpc>
          <a:spcPct val="120000"/>
        </a:lnSpc>
        <a:spcBef>
          <a:spcPts val="5200"/>
        </a:spcBef>
        <a:spcAft>
          <a:spcPts val="0"/>
        </a:spcAft>
        <a:buClrTx/>
        <a:buSzPct val="35000"/>
        <a:buFontTx/>
        <a:buBlip>
          <a:blip r:embed="rId3"/>
        </a:buBlip>
        <a:tabLst/>
        <a:defRPr b="0" baseline="0" cap="none" i="0" spc="0" strike="noStrike" sz="3600" u="none">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2pPr>
      <a:lvl3pPr marL="1295400" marR="0" indent="-431800" algn="l" defTabSz="584200" rtl="0" latinLnBrk="0">
        <a:lnSpc>
          <a:spcPct val="120000"/>
        </a:lnSpc>
        <a:spcBef>
          <a:spcPts val="5200"/>
        </a:spcBef>
        <a:spcAft>
          <a:spcPts val="0"/>
        </a:spcAft>
        <a:buClrTx/>
        <a:buSzPct val="35000"/>
        <a:buFontTx/>
        <a:buBlip>
          <a:blip r:embed="rId3"/>
        </a:buBlip>
        <a:tabLst/>
        <a:defRPr b="0" baseline="0" cap="none" i="0" spc="0" strike="noStrike" sz="3600" u="none">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3pPr>
      <a:lvl4pPr marL="1727200" marR="0" indent="-431800" algn="l" defTabSz="584200" rtl="0" latinLnBrk="0">
        <a:lnSpc>
          <a:spcPct val="120000"/>
        </a:lnSpc>
        <a:spcBef>
          <a:spcPts val="5200"/>
        </a:spcBef>
        <a:spcAft>
          <a:spcPts val="0"/>
        </a:spcAft>
        <a:buClrTx/>
        <a:buSzPct val="35000"/>
        <a:buFontTx/>
        <a:buBlip>
          <a:blip r:embed="rId3"/>
        </a:buBlip>
        <a:tabLst/>
        <a:defRPr b="0" baseline="0" cap="none" i="0" spc="0" strike="noStrike" sz="3600" u="none">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4pPr>
      <a:lvl5pPr marL="2159000" marR="0" indent="-431800" algn="l" defTabSz="584200" rtl="0" latinLnBrk="0">
        <a:lnSpc>
          <a:spcPct val="120000"/>
        </a:lnSpc>
        <a:spcBef>
          <a:spcPts val="5200"/>
        </a:spcBef>
        <a:spcAft>
          <a:spcPts val="0"/>
        </a:spcAft>
        <a:buClrTx/>
        <a:buSzPct val="35000"/>
        <a:buFontTx/>
        <a:buBlip>
          <a:blip r:embed="rId3"/>
        </a:buBlip>
        <a:tabLst/>
        <a:defRPr b="0" baseline="0" cap="none" i="0" spc="0" strike="noStrike" sz="3600" u="none">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5pPr>
      <a:lvl6pPr marL="2590800" marR="0" indent="-431800" algn="l" defTabSz="584200" rtl="0" latinLnBrk="0">
        <a:lnSpc>
          <a:spcPct val="120000"/>
        </a:lnSpc>
        <a:spcBef>
          <a:spcPts val="5200"/>
        </a:spcBef>
        <a:spcAft>
          <a:spcPts val="0"/>
        </a:spcAft>
        <a:buClrTx/>
        <a:buSzPct val="35000"/>
        <a:buFontTx/>
        <a:buBlip>
          <a:blip r:embed="rId3"/>
        </a:buBlip>
        <a:tabLst/>
        <a:defRPr b="0" baseline="0" cap="none" i="0" spc="0" strike="noStrike" sz="3600" u="none">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6pPr>
      <a:lvl7pPr marL="3022600" marR="0" indent="-431800" algn="l" defTabSz="584200" rtl="0" latinLnBrk="0">
        <a:lnSpc>
          <a:spcPct val="120000"/>
        </a:lnSpc>
        <a:spcBef>
          <a:spcPts val="5200"/>
        </a:spcBef>
        <a:spcAft>
          <a:spcPts val="0"/>
        </a:spcAft>
        <a:buClrTx/>
        <a:buSzPct val="35000"/>
        <a:buFontTx/>
        <a:buBlip>
          <a:blip r:embed="rId3"/>
        </a:buBlip>
        <a:tabLst/>
        <a:defRPr b="0" baseline="0" cap="none" i="0" spc="0" strike="noStrike" sz="3600" u="none">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7pPr>
      <a:lvl8pPr marL="3454400" marR="0" indent="-431800" algn="l" defTabSz="584200" rtl="0" latinLnBrk="0">
        <a:lnSpc>
          <a:spcPct val="120000"/>
        </a:lnSpc>
        <a:spcBef>
          <a:spcPts val="5200"/>
        </a:spcBef>
        <a:spcAft>
          <a:spcPts val="0"/>
        </a:spcAft>
        <a:buClrTx/>
        <a:buSzPct val="35000"/>
        <a:buFontTx/>
        <a:buBlip>
          <a:blip r:embed="rId3"/>
        </a:buBlip>
        <a:tabLst/>
        <a:defRPr b="0" baseline="0" cap="none" i="0" spc="0" strike="noStrike" sz="3600" u="none">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8pPr>
      <a:lvl9pPr marL="3886200" marR="0" indent="-431800" algn="l" defTabSz="584200" rtl="0" latinLnBrk="0">
        <a:lnSpc>
          <a:spcPct val="120000"/>
        </a:lnSpc>
        <a:spcBef>
          <a:spcPts val="5200"/>
        </a:spcBef>
        <a:spcAft>
          <a:spcPts val="0"/>
        </a:spcAft>
        <a:buClrTx/>
        <a:buSzPct val="35000"/>
        <a:buFontTx/>
        <a:buBlip>
          <a:blip r:embed="rId3"/>
        </a:buBlip>
        <a:tabLst/>
        <a:defRPr b="0" baseline="0" cap="none" i="0" spc="0" strike="noStrike" sz="3600" u="none">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https://github.com/ismayc/thesisdown" TargetMode="External"/><Relationship Id="rId4" Type="http://schemas.openxmlformats.org/officeDocument/2006/relationships/hyperlink" Target="https://github.com/cjtinant"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7.jpeg"/><Relationship Id="rId4" Type="http://schemas.openxmlformats.org/officeDocument/2006/relationships/hyperlink" Target="http://www.alevelgeography.com"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hyperlink" Target="https://www.timeslive.co.za/news/south-africa/2017-11-16-sa-still-plagued-by-drought/" TargetMode="External"/><Relationship Id="rId4" Type="http://schemas.openxmlformats.org/officeDocument/2006/relationships/image" Target="../media/image8.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 name="drought prediction for Northern Great Plains streams"/>
          <p:cNvSpPr txBox="1"/>
          <p:nvPr>
            <p:ph type="ctrTitle"/>
          </p:nvPr>
        </p:nvSpPr>
        <p:spPr>
          <a:prstGeom prst="rect">
            <a:avLst/>
          </a:prstGeom>
        </p:spPr>
        <p:txBody>
          <a:bodyPr/>
          <a:lstStyle>
            <a:lvl1pPr defTabSz="490727">
              <a:defRPr spc="268" sz="5376">
                <a:effectLst>
                  <a:outerShdw sx="100000" sy="100000" kx="0" ky="0" algn="b" rotWithShape="0" blurRad="21336" dist="10668" dir="16200000">
                    <a:srgbClr val="3A3A3A">
                      <a:alpha val="35000"/>
                    </a:srgbClr>
                  </a:outerShdw>
                </a:effectLst>
              </a:defRPr>
            </a:lvl1pPr>
          </a:lstStyle>
          <a:p>
            <a:pPr/>
            <a:r>
              <a:t>drought prediction for Northern Great Plains streams</a:t>
            </a:r>
          </a:p>
        </p:txBody>
      </p:sp>
      <p:sp>
        <p:nvSpPr>
          <p:cNvPr id="122" name="Charles Jason Tinant…"/>
          <p:cNvSpPr txBox="1"/>
          <p:nvPr>
            <p:ph type="subTitle" sz="quarter" idx="1"/>
          </p:nvPr>
        </p:nvSpPr>
        <p:spPr>
          <a:prstGeom prst="rect">
            <a:avLst/>
          </a:prstGeom>
        </p:spPr>
        <p:txBody>
          <a:bodyPr/>
          <a:lstStyle/>
          <a:p>
            <a:pPr defTabSz="443991">
              <a:defRPr sz="2432">
                <a:effectLst>
                  <a:outerShdw sx="100000" sy="100000" kx="0" ky="0" algn="b" rotWithShape="0" blurRad="19304" dist="9652" dir="0">
                    <a:srgbClr val="FFFFFF">
                      <a:alpha val="45000"/>
                    </a:srgbClr>
                  </a:outerShdw>
                </a:effectLst>
              </a:defRPr>
            </a:pPr>
            <a:r>
              <a:t>Charles Jason Tinant</a:t>
            </a:r>
          </a:p>
          <a:p>
            <a:pPr defTabSz="443991">
              <a:defRPr sz="2432">
                <a:effectLst>
                  <a:outerShdw sx="100000" sy="100000" kx="0" ky="0" algn="b" rotWithShape="0" blurRad="19304" dist="9652" dir="0">
                    <a:srgbClr val="FFFFFF">
                      <a:alpha val="45000"/>
                    </a:srgbClr>
                  </a:outerShdw>
                </a:effectLst>
              </a:defRPr>
            </a:pPr>
            <a:r>
              <a:t>Oglala Lakota College</a:t>
            </a:r>
          </a:p>
          <a:p>
            <a:pPr defTabSz="443991">
              <a:defRPr sz="2432">
                <a:effectLst>
                  <a:outerShdw sx="100000" sy="100000" kx="0" ky="0" algn="b" rotWithShape="0" blurRad="19304" dist="9652" dir="0">
                    <a:srgbClr val="FFFFFF">
                      <a:alpha val="45000"/>
                    </a:srgbClr>
                  </a:outerShdw>
                </a:effectLst>
              </a:defRPr>
            </a:pPr>
            <a:r>
              <a:t>SDSM&amp;T Civil Engineering Department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Pine Ridge Aquatic communitY Shift is correlated with Drought"/>
          <p:cNvSpPr txBox="1"/>
          <p:nvPr>
            <p:ph type="title"/>
          </p:nvPr>
        </p:nvSpPr>
        <p:spPr>
          <a:prstGeom prst="rect">
            <a:avLst/>
          </a:prstGeom>
        </p:spPr>
        <p:txBody>
          <a:bodyPr/>
          <a:lstStyle>
            <a:lvl1pPr defTabSz="432308">
              <a:defRPr spc="236" sz="4736">
                <a:effectLst>
                  <a:outerShdw sx="100000" sy="100000" kx="0" ky="0" algn="b" rotWithShape="0" blurRad="18796" dist="18796" dir="16200000">
                    <a:srgbClr val="3A3A3A">
                      <a:alpha val="70000"/>
                    </a:srgbClr>
                  </a:outerShdw>
                </a:effectLst>
              </a:defRPr>
            </a:lvl1pPr>
          </a:lstStyle>
          <a:p>
            <a:pPr/>
            <a:r>
              <a:t>Pine Ridge Aquatic communitY Shift is correlated with Drought </a:t>
            </a:r>
          </a:p>
        </p:txBody>
      </p:sp>
      <p:sp>
        <p:nvSpPr>
          <p:cNvPr id="167" name="Streamflow varies in time (floods, droughts) &amp; space (climate, geology, flow abstractions)…"/>
          <p:cNvSpPr txBox="1"/>
          <p:nvPr>
            <p:ph type="body" sz="half" idx="1"/>
          </p:nvPr>
        </p:nvSpPr>
        <p:spPr>
          <a:xfrm>
            <a:off x="445033" y="3074052"/>
            <a:ext cx="5425867" cy="6151350"/>
          </a:xfrm>
          <a:prstGeom prst="rect">
            <a:avLst/>
          </a:prstGeom>
        </p:spPr>
        <p:txBody>
          <a:bodyPr anchor="t"/>
          <a:lstStyle/>
          <a:p>
            <a:pPr marL="276352" indent="-276352" defTabSz="373887">
              <a:spcBef>
                <a:spcPts val="3300"/>
              </a:spcBef>
              <a:buBlip>
                <a:blip r:embed="rId2"/>
              </a:buBlip>
              <a:defRPr sz="2048">
                <a:effectLst>
                  <a:outerShdw sx="100000" sy="100000" kx="0" ky="0" algn="b" rotWithShape="0" blurRad="16256" dist="8128" dir="0">
                    <a:srgbClr val="FFFFFF">
                      <a:alpha val="45000"/>
                    </a:srgbClr>
                  </a:outerShdw>
                </a:effectLst>
              </a:defRPr>
            </a:pPr>
            <a:r>
              <a:t>Streamflow varies in time (floods, droughts) &amp; space (climate, geology, flow abstractions)</a:t>
            </a:r>
          </a:p>
          <a:p>
            <a:pPr marL="276352" indent="-276352" defTabSz="373887">
              <a:spcBef>
                <a:spcPts val="3300"/>
              </a:spcBef>
              <a:buBlip>
                <a:blip r:embed="rId2"/>
              </a:buBlip>
              <a:defRPr sz="2048">
                <a:effectLst>
                  <a:outerShdw sx="100000" sy="100000" kx="0" ky="0" algn="b" rotWithShape="0" blurRad="16256" dist="8128" dir="0">
                    <a:srgbClr val="FFFFFF">
                      <a:alpha val="45000"/>
                    </a:srgbClr>
                  </a:outerShdw>
                </a:effectLst>
              </a:defRPr>
            </a:pPr>
            <a:r>
              <a:t>Pollutants, habitat degradation, and streamflow deficits </a:t>
            </a:r>
            <a:r>
              <a:rPr b="1"/>
              <a:t>stress</a:t>
            </a:r>
            <a:r>
              <a:t> </a:t>
            </a:r>
            <a:r>
              <a:rPr b="1"/>
              <a:t>aquatic communities</a:t>
            </a:r>
            <a:r>
              <a:t>, which are:</a:t>
            </a:r>
            <a:endParaRPr b="1"/>
          </a:p>
          <a:p>
            <a:pPr lvl="1" marL="552704" indent="-276352" defTabSz="373887">
              <a:spcBef>
                <a:spcPts val="3300"/>
              </a:spcBef>
              <a:buBlip>
                <a:blip r:embed="rId2"/>
              </a:buBlip>
              <a:defRPr sz="2048">
                <a:effectLst>
                  <a:outerShdw sx="100000" sy="100000" kx="0" ky="0" algn="b" rotWithShape="0" blurRad="16256" dist="8128" dir="0">
                    <a:srgbClr val="FFFFFF">
                      <a:alpha val="45000"/>
                    </a:srgbClr>
                  </a:outerShdw>
                </a:effectLst>
              </a:defRPr>
            </a:pPr>
            <a:r>
              <a:t>Resistant and resilient to pulses (floods)</a:t>
            </a:r>
          </a:p>
          <a:p>
            <a:pPr lvl="1" marL="552704" indent="-276352" defTabSz="373887">
              <a:spcBef>
                <a:spcPts val="3300"/>
              </a:spcBef>
              <a:buBlip>
                <a:blip r:embed="rId2"/>
              </a:buBlip>
              <a:defRPr sz="2048">
                <a:effectLst>
                  <a:outerShdw sx="100000" sy="100000" kx="0" ky="0" algn="b" rotWithShape="0" blurRad="16256" dist="8128" dir="0">
                    <a:srgbClr val="FFFFFF">
                      <a:alpha val="45000"/>
                    </a:srgbClr>
                  </a:outerShdw>
                </a:effectLst>
              </a:defRPr>
            </a:pPr>
            <a:r>
              <a:t>Resilient to presses (seasonal drought &amp; some pollution).</a:t>
            </a:r>
          </a:p>
          <a:p>
            <a:pPr lvl="1" marL="552704" indent="-276352" defTabSz="373887">
              <a:spcBef>
                <a:spcPts val="3300"/>
              </a:spcBef>
              <a:buBlip>
                <a:blip r:embed="rId2"/>
              </a:buBlip>
              <a:defRPr sz="2048">
                <a:effectLst>
                  <a:outerShdw sx="100000" sy="100000" kx="0" ky="0" algn="b" rotWithShape="0" blurRad="16256" dist="8128" dir="0">
                    <a:srgbClr val="FFFFFF">
                      <a:alpha val="45000"/>
                    </a:srgbClr>
                  </a:outerShdw>
                </a:effectLst>
              </a:defRPr>
            </a:pPr>
            <a:r>
              <a:t>Exhibit regime shift to ramps (supra-seasonal drought &amp; land use change)</a:t>
            </a:r>
          </a:p>
        </p:txBody>
      </p:sp>
      <p:sp>
        <p:nvSpPr>
          <p:cNvPr id="168" name="General Theory"/>
          <p:cNvSpPr txBox="1"/>
          <p:nvPr/>
        </p:nvSpPr>
        <p:spPr>
          <a:xfrm>
            <a:off x="439309" y="2398751"/>
            <a:ext cx="5437314"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800"/>
            </a:lvl1pPr>
          </a:lstStyle>
          <a:p>
            <a:pPr/>
            <a:r>
              <a:t>General Theory</a:t>
            </a:r>
          </a:p>
        </p:txBody>
      </p:sp>
      <p:sp>
        <p:nvSpPr>
          <p:cNvPr id="169" name="Pine Ridge Reservation"/>
          <p:cNvSpPr txBox="1"/>
          <p:nvPr/>
        </p:nvSpPr>
        <p:spPr>
          <a:xfrm>
            <a:off x="6275951" y="2398751"/>
            <a:ext cx="5966931"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800"/>
            </a:lvl1pPr>
          </a:lstStyle>
          <a:p>
            <a:pPr/>
            <a:r>
              <a:t>Pine Ridge Reservation</a:t>
            </a:r>
          </a:p>
        </p:txBody>
      </p:sp>
      <p:sp>
        <p:nvSpPr>
          <p:cNvPr id="170" name="Streamflow changed from normal to high flows in 1990s to dry to low flows in 2000s…"/>
          <p:cNvSpPr txBox="1"/>
          <p:nvPr/>
        </p:nvSpPr>
        <p:spPr>
          <a:xfrm>
            <a:off x="6275951" y="3074052"/>
            <a:ext cx="5966931" cy="61513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76352" indent="-276352" algn="l" defTabSz="373887">
              <a:spcBef>
                <a:spcPts val="3300"/>
              </a:spcBef>
              <a:buSzPct val="35000"/>
              <a:buBlip>
                <a:blip r:embed="rId2"/>
              </a:buBlip>
              <a:defRPr sz="2048">
                <a:effectLst>
                  <a:outerShdw sx="100000" sy="100000" kx="0" ky="0" algn="b" rotWithShape="0" blurRad="16256" dist="8128" dir="0">
                    <a:srgbClr val="FFFFFF">
                      <a:alpha val="45000"/>
                    </a:srgbClr>
                  </a:outerShdw>
                </a:effectLst>
              </a:defRPr>
            </a:pPr>
            <a:r>
              <a:rPr b="1"/>
              <a:t>Streamflow </a:t>
            </a:r>
            <a:r>
              <a:t>changed from normal to</a:t>
            </a:r>
            <a:r>
              <a:rPr b="1"/>
              <a:t> high flows in 1990s </a:t>
            </a:r>
            <a:r>
              <a:t>to dry to </a:t>
            </a:r>
            <a:r>
              <a:rPr b="1"/>
              <a:t>low flows in 2000s</a:t>
            </a:r>
            <a:endParaRPr b="1"/>
          </a:p>
          <a:p>
            <a:pPr marL="276352" indent="-276352" algn="l" defTabSz="373887">
              <a:spcBef>
                <a:spcPts val="3300"/>
              </a:spcBef>
              <a:buSzPct val="35000"/>
              <a:buBlip>
                <a:blip r:embed="rId2"/>
              </a:buBlip>
              <a:defRPr sz="2048">
                <a:effectLst>
                  <a:outerShdw sx="100000" sy="100000" kx="0" ky="0" algn="b" rotWithShape="0" blurRad="16256" dist="8128" dir="0">
                    <a:srgbClr val="FFFFFF">
                      <a:alpha val="45000"/>
                    </a:srgbClr>
                  </a:outerShdw>
                </a:effectLst>
              </a:defRPr>
            </a:pPr>
            <a:r>
              <a:rPr b="1"/>
              <a:t>PRR streams - </a:t>
            </a:r>
            <a:r>
              <a:t>generally exhibit high fecal loading, locally exhibit habitat degradation &amp; elevated NO3 &amp; generally respond with:</a:t>
            </a:r>
          </a:p>
          <a:p>
            <a:pPr lvl="1" marL="552704" indent="-276352" algn="l" defTabSz="373887">
              <a:spcBef>
                <a:spcPts val="3300"/>
              </a:spcBef>
              <a:buSzPct val="35000"/>
              <a:buBlip>
                <a:blip r:embed="rId2"/>
              </a:buBlip>
              <a:defRPr sz="2048">
                <a:effectLst>
                  <a:outerShdw sx="100000" sy="100000" kx="0" ky="0" algn="b" rotWithShape="0" blurRad="16256" dist="8128" dir="0">
                    <a:srgbClr val="FFFFFF">
                      <a:alpha val="45000"/>
                    </a:srgbClr>
                  </a:outerShdw>
                </a:effectLst>
              </a:defRPr>
            </a:pPr>
            <a:r>
              <a:t>High biotic integrity (resistance) to 1990s floods</a:t>
            </a:r>
          </a:p>
          <a:p>
            <a:pPr lvl="1" marL="552704" indent="-276352" algn="l" defTabSz="373887">
              <a:spcBef>
                <a:spcPts val="3300"/>
              </a:spcBef>
              <a:buSzPct val="35000"/>
              <a:buBlip>
                <a:blip r:embed="rId2"/>
              </a:buBlip>
              <a:defRPr sz="2048">
                <a:effectLst>
                  <a:outerShdw sx="100000" sy="100000" kx="0" ky="0" algn="b" rotWithShape="0" blurRad="16256" dist="8128" dir="0">
                    <a:srgbClr val="FFFFFF">
                      <a:alpha val="45000"/>
                    </a:srgbClr>
                  </a:outerShdw>
                </a:effectLst>
              </a:defRPr>
            </a:pPr>
            <a:r>
              <a:t>Recover biotic integrity (resilience) following high-intensity grazing pulses</a:t>
            </a:r>
          </a:p>
          <a:p>
            <a:pPr lvl="1" marL="552704" indent="-276352" algn="l" defTabSz="373887">
              <a:spcBef>
                <a:spcPts val="3300"/>
              </a:spcBef>
              <a:buSzPct val="35000"/>
              <a:buBlip>
                <a:blip r:embed="rId2"/>
              </a:buBlip>
              <a:defRPr sz="2048">
                <a:effectLst>
                  <a:outerShdw sx="100000" sy="100000" kx="0" ky="0" algn="b" rotWithShape="0" blurRad="16256" dist="8128" dir="0">
                    <a:srgbClr val="FFFFFF">
                      <a:alpha val="45000"/>
                    </a:srgbClr>
                  </a:outerShdw>
                </a:effectLst>
              </a:defRPr>
            </a:pPr>
            <a:r>
              <a:t>Change from EPT-dominated to non-insect &amp; dipteran-dominated (regime shift) following 2000s drought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But, DOES drought Cause Regime Shift? Are Local Results Generalizable?"/>
          <p:cNvSpPr txBox="1"/>
          <p:nvPr>
            <p:ph type="title"/>
          </p:nvPr>
        </p:nvSpPr>
        <p:spPr>
          <a:prstGeom prst="rect">
            <a:avLst/>
          </a:prstGeom>
        </p:spPr>
        <p:txBody>
          <a:bodyPr/>
          <a:lstStyle>
            <a:lvl1pPr defTabSz="432308">
              <a:defRPr spc="236" sz="4736">
                <a:effectLst>
                  <a:outerShdw sx="100000" sy="100000" kx="0" ky="0" algn="b" rotWithShape="0" blurRad="18796" dist="18796" dir="16200000">
                    <a:srgbClr val="3A3A3A">
                      <a:alpha val="70000"/>
                    </a:srgbClr>
                  </a:outerShdw>
                </a:effectLst>
              </a:defRPr>
            </a:lvl1pPr>
          </a:lstStyle>
          <a:p>
            <a:pPr/>
            <a:r>
              <a:t>But, DOES drought Cause Regime Shift? Are Local Results Generalizable?</a:t>
            </a:r>
          </a:p>
        </p:txBody>
      </p:sp>
      <p:sp>
        <p:nvSpPr>
          <p:cNvPr id="173" name="General Hypothesis: Drought is a key driver of macroinvertebrate community regime shift for Northern Great Plains streams.…"/>
          <p:cNvSpPr txBox="1"/>
          <p:nvPr>
            <p:ph type="body" idx="1"/>
          </p:nvPr>
        </p:nvSpPr>
        <p:spPr>
          <a:prstGeom prst="rect">
            <a:avLst/>
          </a:prstGeom>
        </p:spPr>
        <p:txBody>
          <a:bodyPr/>
          <a:lstStyle/>
          <a:p>
            <a:pPr marL="358393" indent="-358393" defTabSz="484886">
              <a:spcBef>
                <a:spcPts val="4300"/>
              </a:spcBef>
              <a:buBlip>
                <a:blip r:embed="rId2"/>
              </a:buBlip>
              <a:defRPr sz="2656">
                <a:effectLst>
                  <a:outerShdw sx="100000" sy="100000" kx="0" ky="0" algn="b" rotWithShape="0" blurRad="21082" dist="10541" dir="0">
                    <a:srgbClr val="FFFFFF">
                      <a:alpha val="45000"/>
                    </a:srgbClr>
                  </a:outerShdw>
                </a:effectLst>
              </a:defRPr>
            </a:pPr>
            <a:r>
              <a:t>General Hypothesis: </a:t>
            </a:r>
            <a:r>
              <a:rPr b="1"/>
              <a:t>Drought is a key driver of macroinvertebrate community regime shift for Northern Great Plains streams.</a:t>
            </a:r>
          </a:p>
          <a:p>
            <a:pPr marL="358393" indent="-358393" defTabSz="484886">
              <a:spcBef>
                <a:spcPts val="4300"/>
              </a:spcBef>
              <a:buBlip>
                <a:blip r:embed="rId2"/>
              </a:buBlip>
              <a:defRPr sz="2656">
                <a:effectLst>
                  <a:outerShdw sx="100000" sy="100000" kx="0" ky="0" algn="b" rotWithShape="0" blurRad="21082" dist="10541" dir="0">
                    <a:srgbClr val="FFFFFF">
                      <a:alpha val="45000"/>
                    </a:srgbClr>
                  </a:outerShdw>
                </a:effectLst>
              </a:defRPr>
            </a:pPr>
            <a:r>
              <a:rPr b="1"/>
              <a:t>Q1:</a:t>
            </a:r>
            <a:r>
              <a:t> What are temporal and spatial relationships between meteorological, agricultural, &amp; hydrological drought?</a:t>
            </a:r>
          </a:p>
          <a:p>
            <a:pPr marL="358393" indent="-358393" defTabSz="484886">
              <a:spcBef>
                <a:spcPts val="4300"/>
              </a:spcBef>
              <a:buBlip>
                <a:blip r:embed="rId2"/>
              </a:buBlip>
              <a:defRPr sz="2656">
                <a:effectLst>
                  <a:outerShdw sx="100000" sy="100000" kx="0" ky="0" algn="b" rotWithShape="0" blurRad="21082" dist="10541" dir="0">
                    <a:srgbClr val="FFFFFF">
                      <a:alpha val="45000"/>
                    </a:srgbClr>
                  </a:outerShdw>
                </a:effectLst>
              </a:defRPr>
            </a:pPr>
            <a:r>
              <a:rPr b="1"/>
              <a:t>Q2:</a:t>
            </a:r>
            <a:r>
              <a:t> How does resistance and resilience of taxa common to South Dakota streams compare with taxa resistance and resilience in other published studies?</a:t>
            </a:r>
          </a:p>
          <a:p>
            <a:pPr marL="358393" indent="-358393" defTabSz="484886">
              <a:spcBef>
                <a:spcPts val="4300"/>
              </a:spcBef>
              <a:buBlip>
                <a:blip r:embed="rId2"/>
              </a:buBlip>
              <a:defRPr sz="2656">
                <a:effectLst>
                  <a:outerShdw sx="100000" sy="100000" kx="0" ky="0" algn="b" rotWithShape="0" blurRad="21082" dist="10541" dir="0">
                    <a:srgbClr val="FFFFFF">
                      <a:alpha val="45000"/>
                    </a:srgbClr>
                  </a:outerShdw>
                </a:effectLst>
              </a:defRPr>
            </a:pPr>
            <a:r>
              <a:rPr b="1"/>
              <a:t>Q3: </a:t>
            </a:r>
            <a:r>
              <a:t>Did drought cause the macroinvertebrate community regime shift on the Pine Ridge Reservation?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Q1: What are temporal and spatial relationships between meteorological, agricultural, &amp; hydrological drought?"/>
          <p:cNvSpPr txBox="1"/>
          <p:nvPr>
            <p:ph type="title"/>
          </p:nvPr>
        </p:nvSpPr>
        <p:spPr>
          <a:prstGeom prst="rect">
            <a:avLst/>
          </a:prstGeom>
        </p:spPr>
        <p:txBody>
          <a:bodyPr/>
          <a:lstStyle>
            <a:lvl1pPr defTabSz="332993">
              <a:defRPr spc="182" sz="3648">
                <a:effectLst>
                  <a:outerShdw sx="100000" sy="100000" kx="0" ky="0" algn="b" rotWithShape="0" blurRad="14478" dist="14478" dir="16200000">
                    <a:srgbClr val="3A3A3A">
                      <a:alpha val="70000"/>
                    </a:srgbClr>
                  </a:outerShdw>
                </a:effectLst>
              </a:defRPr>
            </a:lvl1pPr>
          </a:lstStyle>
          <a:p>
            <a:pPr/>
            <a:r>
              <a:t>Q1: What are temporal and spatial relationships between meteorological, agricultural, &amp; hydrological drought?</a:t>
            </a:r>
          </a:p>
        </p:txBody>
      </p:sp>
      <p:graphicFrame>
        <p:nvGraphicFramePr>
          <p:cNvPr id="176" name="Table"/>
          <p:cNvGraphicFramePr/>
          <p:nvPr/>
        </p:nvGraphicFramePr>
        <p:xfrm>
          <a:off x="859358" y="3206750"/>
          <a:ext cx="10974140" cy="6223000"/>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368300"/>
                <a:gridCol w="2552700"/>
                <a:gridCol w="2077270"/>
                <a:gridCol w="2019300"/>
                <a:gridCol w="2211111"/>
                <a:gridCol w="2057400"/>
              </a:tblGrid>
              <a:tr h="565150">
                <a:tc>
                  <a:txBody>
                    <a:bodyPr/>
                    <a:lstStyle/>
                    <a:p>
                      <a:pPr defTabSz="914400">
                        <a:tabLst>
                          <a:tab pos="914400" algn="l"/>
                        </a:tabLst>
                        <a:defRPr>
                          <a:solidFill>
                            <a:srgbClr val="000000"/>
                          </a:solidFill>
                        </a:defRPr>
                      </a:pPr>
                      <a:r>
                        <a:rPr sz="3000">
                          <a:solidFill>
                            <a:srgbClr val="4F5C3F"/>
                          </a:solidFill>
                          <a:sym typeface="Georgia"/>
                        </a:rPr>
                        <a:t>#</a:t>
                      </a:r>
                    </a:p>
                  </a:txBody>
                  <a:tcPr marL="50800" marR="50800" marT="50800" marB="50800" anchor="ctr" anchorCtr="0" horzOverflow="overflow">
                    <a:lnL w="12700">
                      <a:solidFill>
                        <a:srgbClr val="51473B"/>
                      </a:solidFill>
                      <a:miter lim="400000"/>
                    </a:lnL>
                    <a:blipFill rotWithShape="1">
                      <a:blip r:embed="rId2"/>
                      <a:srcRect l="0" t="0" r="0" b="0"/>
                      <a:tile tx="0" ty="0" sx="100000" sy="100000" flip="none" algn="tl"/>
                    </a:blipFill>
                  </a:tcPr>
                </a:tc>
                <a:tc>
                  <a:txBody>
                    <a:bodyPr/>
                    <a:lstStyle/>
                    <a:p>
                      <a:pPr defTabSz="914400">
                        <a:tabLst>
                          <a:tab pos="914400" algn="l"/>
                        </a:tabLst>
                        <a:defRPr>
                          <a:solidFill>
                            <a:srgbClr val="000000"/>
                          </a:solidFill>
                        </a:defRPr>
                      </a:pPr>
                      <a:r>
                        <a:rPr sz="3000">
                          <a:solidFill>
                            <a:srgbClr val="4F5C3F"/>
                          </a:solidFill>
                          <a:sym typeface="Georgia"/>
                        </a:rPr>
                        <a:t>Task</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tabLst>
                          <a:tab pos="914400" algn="l"/>
                        </a:tabLst>
                        <a:defRPr>
                          <a:solidFill>
                            <a:srgbClr val="000000"/>
                          </a:solidFill>
                        </a:defRPr>
                      </a:pPr>
                      <a:r>
                        <a:rPr sz="3000">
                          <a:solidFill>
                            <a:srgbClr val="4F5C3F"/>
                          </a:solidFill>
                          <a:sym typeface="Georgia"/>
                        </a:rPr>
                        <a:t>Dataset(s)</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tabLst>
                          <a:tab pos="914400" algn="l"/>
                        </a:tabLst>
                        <a:defRPr>
                          <a:solidFill>
                            <a:srgbClr val="000000"/>
                          </a:solidFill>
                        </a:defRPr>
                      </a:pPr>
                      <a:r>
                        <a:rPr sz="3000">
                          <a:solidFill>
                            <a:srgbClr val="4F5C3F"/>
                          </a:solidFill>
                          <a:sym typeface="Georgia"/>
                        </a:rPr>
                        <a:t>Method</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tabLst>
                          <a:tab pos="914400" algn="l"/>
                        </a:tabLst>
                        <a:defRPr>
                          <a:solidFill>
                            <a:srgbClr val="000000"/>
                          </a:solidFill>
                        </a:defRPr>
                      </a:pPr>
                      <a:r>
                        <a:rPr sz="3000">
                          <a:solidFill>
                            <a:srgbClr val="4F5C3F"/>
                          </a:solidFill>
                          <a:sym typeface="Georgia"/>
                        </a:rPr>
                        <a:t>Approach</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tabLst>
                          <a:tab pos="914400" algn="l"/>
                        </a:tabLst>
                        <a:defRPr>
                          <a:solidFill>
                            <a:srgbClr val="000000"/>
                          </a:solidFill>
                        </a:defRPr>
                      </a:pPr>
                      <a:r>
                        <a:rPr sz="3000">
                          <a:solidFill>
                            <a:srgbClr val="4F5C3F"/>
                          </a:solidFill>
                          <a:sym typeface="Georgia"/>
                        </a:rPr>
                        <a:t>Outcome</a:t>
                      </a:r>
                    </a:p>
                  </a:txBody>
                  <a:tcPr marL="50800" marR="50800" marT="50800" marB="50800" anchor="ctr" anchorCtr="0" horzOverflow="overflow">
                    <a:lnR w="12700">
                      <a:solidFill>
                        <a:srgbClr val="51473B"/>
                      </a:solidFill>
                      <a:miter lim="400000"/>
                    </a:lnR>
                    <a:blipFill rotWithShape="1">
                      <a:blip r:embed="rId2"/>
                      <a:srcRect l="0" t="0" r="0" b="0"/>
                      <a:tile tx="0" ty="0" sx="100000" sy="100000" flip="none" algn="tl"/>
                    </a:blipFill>
                  </a:tcPr>
                </a:tc>
              </a:tr>
              <a:tr h="1238250">
                <a:tc>
                  <a:txBody>
                    <a:bodyPr/>
                    <a:lstStyle/>
                    <a:p>
                      <a:pPr defTabSz="914400">
                        <a:tabLst>
                          <a:tab pos="914400" algn="l"/>
                        </a:tabLst>
                        <a:defRPr>
                          <a:solidFill>
                            <a:srgbClr val="000000"/>
                          </a:solidFill>
                        </a:defRPr>
                      </a:pPr>
                      <a:r>
                        <a:rPr b="1" sz="2000">
                          <a:solidFill>
                            <a:srgbClr val="4F5C3F"/>
                          </a:solidFill>
                          <a:sym typeface="Georgia"/>
                        </a:rPr>
                        <a:t>1</a:t>
                      </a:r>
                    </a:p>
                  </a:txBody>
                  <a:tcPr marL="50800" marR="50800" marT="50800" marB="50800" anchor="ctr" anchorCtr="0" horzOverflow="overflow">
                    <a:lnL w="12700">
                      <a:solidFill>
                        <a:srgbClr val="51473B"/>
                      </a:solidFill>
                      <a:miter lim="400000"/>
                    </a:lnL>
                    <a:lnR w="12700">
                      <a:solidFill>
                        <a:srgbClr val="C9C5BC">
                          <a:alpha val="80000"/>
                        </a:srgbClr>
                      </a:solidFill>
                      <a:miter lim="400000"/>
                    </a:lnR>
                    <a:lnB w="12700">
                      <a:solidFill>
                        <a:srgbClr val="C9C5BC">
                          <a:alpha val="80000"/>
                        </a:srgbClr>
                      </a:solidFill>
                      <a:miter lim="400000"/>
                    </a:lnB>
                  </a:tcPr>
                </a:tc>
                <a:tc>
                  <a:txBody>
                    <a:bodyPr/>
                    <a:lstStyle/>
                    <a:p>
                      <a:pPr defTabSz="914400">
                        <a:tabLst>
                          <a:tab pos="914400" algn="l"/>
                        </a:tabLst>
                        <a:defRPr>
                          <a:solidFill>
                            <a:srgbClr val="000000"/>
                          </a:solidFill>
                        </a:defRPr>
                      </a:pPr>
                      <a:r>
                        <a:rPr sz="2000">
                          <a:solidFill>
                            <a:srgbClr val="4F5C3F"/>
                          </a:solidFill>
                          <a:sym typeface="Georgia"/>
                        </a:rPr>
                        <a:t>Calculate drought indices for weather stations &amp; gages</a:t>
                      </a:r>
                    </a:p>
                  </a:txBody>
                  <a:tcPr marL="50800" marR="50800" marT="50800" marB="50800" anchor="ctr" anchorCtr="0" horzOverflow="overflow">
                    <a:lnL w="12700">
                      <a:solidFill>
                        <a:srgbClr val="C9C5BC">
                          <a:alpha val="80000"/>
                        </a:srgbClr>
                      </a:solidFill>
                      <a:miter lim="400000"/>
                    </a:lnL>
                    <a:lnR w="25400">
                      <a:solidFill>
                        <a:srgbClr val="51473B"/>
                      </a:solidFill>
                      <a:miter lim="400000"/>
                    </a:lnR>
                    <a:lnB w="12700">
                      <a:solidFill>
                        <a:srgbClr val="C9C5BC">
                          <a:alpha val="80000"/>
                        </a:srgbClr>
                      </a:solidFill>
                      <a:miter lim="400000"/>
                    </a:lnB>
                  </a:tcPr>
                </a:tc>
                <a:tc>
                  <a:txBody>
                    <a:bodyPr/>
                    <a:lstStyle/>
                    <a:p>
                      <a:pPr defTabSz="914400">
                        <a:tabLst>
                          <a:tab pos="914400" algn="l"/>
                        </a:tabLst>
                        <a:defRPr>
                          <a:solidFill>
                            <a:srgbClr val="000000"/>
                          </a:solidFill>
                        </a:defRPr>
                      </a:pPr>
                      <a:r>
                        <a:rPr sz="2000">
                          <a:solidFill>
                            <a:srgbClr val="4F5C3F"/>
                          </a:solidFill>
                          <a:sym typeface="Georgia"/>
                        </a:rPr>
                        <a:t>Monthly precipitation &amp; temperature, mean streamflow</a:t>
                      </a:r>
                    </a:p>
                  </a:txBody>
                  <a:tcPr marL="50800" marR="50800" marT="50800" marB="50800" anchor="ctr" anchorCtr="0" horzOverflow="overflow">
                    <a:lnL w="25400">
                      <a:solidFill>
                        <a:srgbClr val="51473B"/>
                      </a:solidFill>
                      <a:miter lim="400000"/>
                    </a:lnL>
                  </a:tcPr>
                </a:tc>
                <a:tc>
                  <a:txBody>
                    <a:bodyPr/>
                    <a:lstStyle/>
                    <a:p>
                      <a:pPr defTabSz="914400">
                        <a:tabLst>
                          <a:tab pos="914400" algn="l"/>
                        </a:tabLst>
                        <a:defRPr>
                          <a:solidFill>
                            <a:srgbClr val="000000"/>
                          </a:solidFill>
                        </a:defRPr>
                      </a:pPr>
                      <a:r>
                        <a:rPr sz="2000">
                          <a:solidFill>
                            <a:srgbClr val="4F5C3F"/>
                          </a:solidFill>
                          <a:sym typeface="Georgia"/>
                        </a:rPr>
                        <a:t>SPI, SPEI &amp; SDI</a:t>
                      </a:r>
                    </a:p>
                  </a:txBody>
                  <a:tcPr marL="50800" marR="50800" marT="50800" marB="50800" anchor="ctr" anchorCtr="0" horzOverflow="overflow"/>
                </a:tc>
                <a:tc>
                  <a:txBody>
                    <a:bodyPr/>
                    <a:lstStyle/>
                    <a:p>
                      <a:pPr defTabSz="914400">
                        <a:tabLst>
                          <a:tab pos="914400" algn="l"/>
                        </a:tabLst>
                        <a:defRPr>
                          <a:solidFill>
                            <a:srgbClr val="000000"/>
                          </a:solidFill>
                        </a:defRPr>
                      </a:pPr>
                      <a:r>
                        <a:rPr sz="2000">
                          <a:solidFill>
                            <a:srgbClr val="4F5C3F"/>
                          </a:solidFill>
                          <a:sym typeface="Georgia"/>
                        </a:rPr>
                        <a:t>‘SPEI’ package for SPI &amp; SPEI
New package for SDI index</a:t>
                      </a:r>
                    </a:p>
                  </a:txBody>
                  <a:tcPr marL="50800" marR="50800" marT="50800" marB="50800" anchor="ctr" anchorCtr="0" horzOverflow="overflow"/>
                </a:tc>
                <a:tc>
                  <a:txBody>
                    <a:bodyPr/>
                    <a:lstStyle/>
                    <a:p>
                      <a:pPr defTabSz="914400">
                        <a:tabLst>
                          <a:tab pos="914400" algn="l"/>
                        </a:tabLst>
                        <a:defRPr>
                          <a:solidFill>
                            <a:srgbClr val="000000"/>
                          </a:solidFill>
                        </a:defRPr>
                      </a:pPr>
                      <a:r>
                        <a:rPr sz="2000">
                          <a:solidFill>
                            <a:srgbClr val="4F5C3F"/>
                          </a:solidFill>
                          <a:sym typeface="Georgia"/>
                        </a:rPr>
                        <a:t>Transformed time-series at 1-, 3-, 6-, 9-, 12- month scales</a:t>
                      </a:r>
                    </a:p>
                  </a:txBody>
                  <a:tcPr marL="50800" marR="50800" marT="50800" marB="50800" anchor="ctr" anchorCtr="0" horzOverflow="overflow">
                    <a:lnR w="12700">
                      <a:solidFill>
                        <a:srgbClr val="51473B"/>
                      </a:solidFill>
                      <a:miter lim="400000"/>
                    </a:lnR>
                  </a:tcPr>
                </a:tc>
              </a:tr>
              <a:tr h="1231900">
                <a:tc>
                  <a:txBody>
                    <a:bodyPr/>
                    <a:lstStyle/>
                    <a:p>
                      <a:pPr defTabSz="914400">
                        <a:tabLst>
                          <a:tab pos="914400" algn="l"/>
                        </a:tabLst>
                        <a:defRPr>
                          <a:solidFill>
                            <a:srgbClr val="000000"/>
                          </a:solidFill>
                        </a:defRPr>
                      </a:pPr>
                      <a:r>
                        <a:rPr b="1" sz="2000">
                          <a:solidFill>
                            <a:srgbClr val="4F5C3F"/>
                          </a:solidFill>
                          <a:sym typeface="Georgia"/>
                        </a:rPr>
                        <a:t>2</a:t>
                      </a:r>
                    </a:p>
                  </a:txBody>
                  <a:tcPr marL="50800" marR="50800" marT="50800" marB="50800" anchor="ctr" anchorCtr="0" horzOverflow="overflow">
                    <a:lnL w="12700">
                      <a:solidFill>
                        <a:srgbClr val="51473B"/>
                      </a:solidFill>
                      <a:miter lim="400000"/>
                    </a:lnL>
                    <a:lnR w="12700">
                      <a:solidFill>
                        <a:srgbClr val="C9C5BC">
                          <a:alpha val="80000"/>
                        </a:srgbClr>
                      </a:solidFill>
                      <a:miter lim="400000"/>
                    </a:lnR>
                    <a:lnT w="12700">
                      <a:solidFill>
                        <a:srgbClr val="C9C5BC">
                          <a:alpha val="80000"/>
                        </a:srgbClr>
                      </a:solidFill>
                      <a:miter lim="400000"/>
                    </a:lnT>
                    <a:lnB w="12700">
                      <a:solidFill>
                        <a:srgbClr val="C9C5BC">
                          <a:alpha val="80000"/>
                        </a:srgbClr>
                      </a:solidFill>
                      <a:miter lim="400000"/>
                    </a:lnB>
                  </a:tcPr>
                </a:tc>
                <a:tc>
                  <a:txBody>
                    <a:bodyPr/>
                    <a:lstStyle/>
                    <a:p>
                      <a:pPr defTabSz="914400">
                        <a:tabLst>
                          <a:tab pos="914400" algn="l"/>
                        </a:tabLst>
                        <a:defRPr>
                          <a:solidFill>
                            <a:srgbClr val="000000"/>
                          </a:solidFill>
                        </a:defRPr>
                      </a:pPr>
                      <a:r>
                        <a:rPr sz="2000">
                          <a:solidFill>
                            <a:srgbClr val="4F5C3F"/>
                          </a:solidFill>
                          <a:sym typeface="Georgia"/>
                        </a:rPr>
                        <a:t>Pair weather stations with sites</a:t>
                      </a:r>
                    </a:p>
                  </a:txBody>
                  <a:tcPr marL="50800" marR="50800" marT="50800" marB="50800" anchor="ctr" anchorCtr="0" horzOverflow="overflow">
                    <a:lnL w="12700">
                      <a:solidFill>
                        <a:srgbClr val="C9C5BC">
                          <a:alpha val="80000"/>
                        </a:srgbClr>
                      </a:solidFill>
                      <a:miter lim="400000"/>
                    </a:lnL>
                    <a:lnR w="25400">
                      <a:solidFill>
                        <a:srgbClr val="51473B"/>
                      </a:solidFill>
                      <a:miter lim="400000"/>
                    </a:lnR>
                    <a:lnT w="12700">
                      <a:solidFill>
                        <a:srgbClr val="C9C5BC">
                          <a:alpha val="80000"/>
                        </a:srgbClr>
                      </a:solidFill>
                      <a:miter lim="400000"/>
                    </a:lnT>
                    <a:lnB w="12700">
                      <a:solidFill>
                        <a:srgbClr val="C9C5BC">
                          <a:alpha val="80000"/>
                        </a:srgbClr>
                      </a:solidFill>
                      <a:miter lim="400000"/>
                    </a:lnB>
                  </a:tcPr>
                </a:tc>
                <a:tc>
                  <a:txBody>
                    <a:bodyPr/>
                    <a:lstStyle/>
                    <a:p>
                      <a:pPr defTabSz="914400">
                        <a:tabLst>
                          <a:tab pos="914400" algn="l"/>
                        </a:tabLst>
                        <a:defRPr>
                          <a:solidFill>
                            <a:srgbClr val="000000"/>
                          </a:solidFill>
                        </a:defRPr>
                      </a:pPr>
                      <a:r>
                        <a:rPr sz="2000">
                          <a:solidFill>
                            <a:srgbClr val="4F5C3F"/>
                          </a:solidFill>
                          <a:sym typeface="Georgia"/>
                        </a:rPr>
                        <a:t>Geographic coordinates</a:t>
                      </a:r>
                    </a:p>
                  </a:txBody>
                  <a:tcPr marL="50800" marR="50800" marT="50800" marB="50800" anchor="ctr" anchorCtr="0" horzOverflow="overflow">
                    <a:lnL w="25400">
                      <a:solidFill>
                        <a:srgbClr val="51473B"/>
                      </a:solidFill>
                      <a:miter lim="400000"/>
                    </a:lnL>
                  </a:tcPr>
                </a:tc>
                <a:tc>
                  <a:txBody>
                    <a:bodyPr/>
                    <a:lstStyle/>
                    <a:p>
                      <a:pPr defTabSz="914400">
                        <a:tabLst>
                          <a:tab pos="914400" algn="l"/>
                        </a:tabLst>
                        <a:defRPr>
                          <a:solidFill>
                            <a:srgbClr val="000000"/>
                          </a:solidFill>
                        </a:defRPr>
                      </a:pPr>
                      <a:r>
                        <a:rPr sz="2000">
                          <a:solidFill>
                            <a:srgbClr val="4F5C3F"/>
                          </a:solidFill>
                          <a:sym typeface="Georgia"/>
                        </a:rPr>
                        <a:t>Theissen polygons</a:t>
                      </a:r>
                    </a:p>
                  </a:txBody>
                  <a:tcPr marL="50800" marR="50800" marT="50800" marB="50800" anchor="ctr" anchorCtr="0" horzOverflow="overflow"/>
                </a:tc>
                <a:tc>
                  <a:txBody>
                    <a:bodyPr/>
                    <a:lstStyle/>
                    <a:p>
                      <a:pPr defTabSz="914400">
                        <a:tabLst>
                          <a:tab pos="914400" algn="l"/>
                        </a:tabLst>
                        <a:defRPr>
                          <a:solidFill>
                            <a:srgbClr val="000000"/>
                          </a:solidFill>
                        </a:defRPr>
                      </a:pPr>
                      <a:r>
                        <a:rPr sz="2000">
                          <a:solidFill>
                            <a:srgbClr val="4F5C3F"/>
                          </a:solidFill>
                          <a:sym typeface="Georgia"/>
                        </a:rPr>
                        <a:t>‘deldir’ package</a:t>
                      </a:r>
                    </a:p>
                  </a:txBody>
                  <a:tcPr marL="50800" marR="50800" marT="50800" marB="50800" anchor="ctr" anchorCtr="0" horzOverflow="overflow"/>
                </a:tc>
                <a:tc>
                  <a:txBody>
                    <a:bodyPr/>
                    <a:lstStyle/>
                    <a:p>
                      <a:pPr defTabSz="914400">
                        <a:tabLst>
                          <a:tab pos="914400" algn="l"/>
                        </a:tabLst>
                        <a:defRPr>
                          <a:solidFill>
                            <a:srgbClr val="000000"/>
                          </a:solidFill>
                        </a:defRPr>
                      </a:pPr>
                      <a:r>
                        <a:rPr sz="2000">
                          <a:solidFill>
                            <a:srgbClr val="4F5C3F"/>
                          </a:solidFill>
                          <a:sym typeface="Georgia"/>
                        </a:rPr>
                        <a:t>Precipitation &amp; soil moisture time-series at sites</a:t>
                      </a:r>
                    </a:p>
                  </a:txBody>
                  <a:tcPr marL="50800" marR="50800" marT="50800" marB="50800" anchor="ctr" anchorCtr="0" horzOverflow="overflow">
                    <a:lnR w="12700">
                      <a:solidFill>
                        <a:srgbClr val="51473B"/>
                      </a:solidFill>
                      <a:miter lim="400000"/>
                    </a:lnR>
                  </a:tcPr>
                </a:tc>
              </a:tr>
              <a:tr h="1511300">
                <a:tc rowSpan="2">
                  <a:txBody>
                    <a:bodyPr/>
                    <a:lstStyle/>
                    <a:p>
                      <a:pPr defTabSz="914400">
                        <a:tabLst>
                          <a:tab pos="914400" algn="l"/>
                        </a:tabLst>
                        <a:defRPr>
                          <a:solidFill>
                            <a:srgbClr val="000000"/>
                          </a:solidFill>
                        </a:defRPr>
                      </a:pPr>
                      <a:r>
                        <a:rPr b="1" sz="2000">
                          <a:solidFill>
                            <a:srgbClr val="4F5C3F"/>
                          </a:solidFill>
                          <a:sym typeface="Georgia"/>
                        </a:rPr>
                        <a:t>3</a:t>
                      </a:r>
                    </a:p>
                  </a:txBody>
                  <a:tcPr marL="50800" marR="50800" marT="50800" marB="50800" anchor="ctr" anchorCtr="0" horzOverflow="overflow">
                    <a:lnL w="12700">
                      <a:solidFill>
                        <a:srgbClr val="51473B"/>
                      </a:solidFill>
                      <a:miter lim="400000"/>
                    </a:lnL>
                    <a:lnR w="12700">
                      <a:solidFill>
                        <a:srgbClr val="C9C5BC">
                          <a:alpha val="80000"/>
                        </a:srgbClr>
                      </a:solidFill>
                      <a:miter lim="400000"/>
                    </a:lnR>
                    <a:lnT w="12700">
                      <a:solidFill>
                        <a:srgbClr val="C9C5BC">
                          <a:alpha val="80000"/>
                        </a:srgbClr>
                      </a:solidFill>
                      <a:miter lim="400000"/>
                    </a:lnT>
                    <a:lnB w="12700">
                      <a:solidFill>
                        <a:srgbClr val="51473B"/>
                      </a:solidFill>
                      <a:miter lim="400000"/>
                    </a:lnB>
                  </a:tcPr>
                </a:tc>
                <a:tc rowSpan="2">
                  <a:txBody>
                    <a:bodyPr/>
                    <a:lstStyle/>
                    <a:p>
                      <a:pPr defTabSz="914400">
                        <a:tabLst>
                          <a:tab pos="914400" algn="l"/>
                        </a:tabLst>
                        <a:defRPr>
                          <a:solidFill>
                            <a:srgbClr val="000000"/>
                          </a:solidFill>
                        </a:defRPr>
                      </a:pPr>
                      <a:r>
                        <a:rPr sz="2000">
                          <a:solidFill>
                            <a:srgbClr val="4F5C3F"/>
                          </a:solidFill>
                          <a:sym typeface="Georgia"/>
                        </a:rPr>
                        <a:t>Cluster gaged watersheds</a:t>
                      </a:r>
                    </a:p>
                  </a:txBody>
                  <a:tcPr marL="50800" marR="50800" marT="50800" marB="50800" anchor="ctr" anchorCtr="0" horzOverflow="overflow">
                    <a:lnL w="12700">
                      <a:solidFill>
                        <a:srgbClr val="C9C5BC">
                          <a:alpha val="80000"/>
                        </a:srgbClr>
                      </a:solidFill>
                      <a:miter lim="400000"/>
                    </a:lnL>
                    <a:lnR w="25400">
                      <a:solidFill>
                        <a:srgbClr val="51473B"/>
                      </a:solidFill>
                      <a:miter lim="400000"/>
                    </a:lnR>
                    <a:lnT w="12700">
                      <a:solidFill>
                        <a:srgbClr val="C9C5BC">
                          <a:alpha val="80000"/>
                        </a:srgbClr>
                      </a:solidFill>
                      <a:miter lim="400000"/>
                    </a:lnT>
                    <a:lnB w="12700">
                      <a:solidFill>
                        <a:srgbClr val="51473B"/>
                      </a:solidFill>
                      <a:miter lim="400000"/>
                    </a:lnB>
                  </a:tcPr>
                </a:tc>
                <a:tc rowSpan="2">
                  <a:txBody>
                    <a:bodyPr/>
                    <a:lstStyle/>
                    <a:p>
                      <a:pPr defTabSz="914400">
                        <a:tabLst>
                          <a:tab pos="914400" algn="l"/>
                        </a:tabLst>
                        <a:defRPr>
                          <a:solidFill>
                            <a:srgbClr val="000000"/>
                          </a:solidFill>
                        </a:defRPr>
                      </a:pPr>
                      <a:r>
                        <a:rPr sz="2000">
                          <a:solidFill>
                            <a:srgbClr val="4F5C3F"/>
                          </a:solidFill>
                          <a:sym typeface="Georgia"/>
                        </a:rPr>
                        <a:t>Mean daily streamflow &amp; watershed area</a:t>
                      </a:r>
                    </a:p>
                  </a:txBody>
                  <a:tcPr marL="50800" marR="50800" marT="50800" marB="50800" anchor="ctr" anchorCtr="0" horzOverflow="overflow">
                    <a:lnL w="25400">
                      <a:solidFill>
                        <a:srgbClr val="51473B"/>
                      </a:solidFill>
                      <a:miter lim="400000"/>
                    </a:lnL>
                    <a:lnB w="12700">
                      <a:solidFill>
                        <a:srgbClr val="51473B"/>
                      </a:solidFill>
                      <a:miter lim="400000"/>
                    </a:lnB>
                  </a:tcPr>
                </a:tc>
                <a:tc>
                  <a:txBody>
                    <a:bodyPr/>
                    <a:lstStyle/>
                    <a:p>
                      <a:pPr defTabSz="914400">
                        <a:tabLst>
                          <a:tab pos="914400" algn="l"/>
                        </a:tabLst>
                        <a:defRPr>
                          <a:solidFill>
                            <a:srgbClr val="000000"/>
                          </a:solidFill>
                        </a:defRPr>
                      </a:pPr>
                      <a:r>
                        <a:rPr sz="2000">
                          <a:solidFill>
                            <a:srgbClr val="4F5C3F"/>
                          </a:solidFill>
                          <a:sym typeface="Georgia"/>
                        </a:rPr>
                        <a:t>Determine clustering method &amp; optimal number of clusters</a:t>
                      </a:r>
                    </a:p>
                  </a:txBody>
                  <a:tcPr marL="50800" marR="50800" marT="50800" marB="50800" anchor="ctr" anchorCtr="0" horzOverflow="overflow"/>
                </a:tc>
                <a:tc>
                  <a:txBody>
                    <a:bodyPr/>
                    <a:lstStyle/>
                    <a:p>
                      <a:pPr defTabSz="914400">
                        <a:tabLst>
                          <a:tab pos="914400" algn="l"/>
                        </a:tabLst>
                        <a:defRPr>
                          <a:solidFill>
                            <a:srgbClr val="000000"/>
                          </a:solidFill>
                        </a:defRPr>
                      </a:pPr>
                      <a:r>
                        <a:rPr sz="2000">
                          <a:solidFill>
                            <a:srgbClr val="4F5C3F"/>
                          </a:solidFill>
                          <a:sym typeface="Georgia"/>
                        </a:rPr>
                        <a:t>‘clValid’ package </a:t>
                      </a:r>
                    </a:p>
                  </a:txBody>
                  <a:tcPr marL="50800" marR="50800" marT="50800" marB="50800" anchor="ctr" anchorCtr="0" horzOverflow="overflow"/>
                </a:tc>
                <a:tc rowSpan="2">
                  <a:txBody>
                    <a:bodyPr/>
                    <a:lstStyle/>
                    <a:p>
                      <a:pPr defTabSz="914400">
                        <a:tabLst>
                          <a:tab pos="914400" algn="l"/>
                        </a:tabLst>
                        <a:defRPr>
                          <a:solidFill>
                            <a:srgbClr val="000000"/>
                          </a:solidFill>
                        </a:defRPr>
                      </a:pPr>
                      <a:r>
                        <a:rPr sz="2000">
                          <a:solidFill>
                            <a:srgbClr val="4F5C3F"/>
                          </a:solidFill>
                          <a:sym typeface="Georgia"/>
                        </a:rPr>
                        <a:t>Compact, well-separated &amp; stable clusters of similar watersheds</a:t>
                      </a:r>
                    </a:p>
                  </a:txBody>
                  <a:tcPr marL="50800" marR="50800" marT="50800" marB="50800" anchor="ctr" anchorCtr="0" horzOverflow="overflow">
                    <a:lnR w="12700">
                      <a:solidFill>
                        <a:srgbClr val="51473B"/>
                      </a:solidFill>
                      <a:miter lim="400000"/>
                    </a:lnR>
                    <a:lnB w="12700">
                      <a:solidFill>
                        <a:srgbClr val="51473B"/>
                      </a:solidFill>
                      <a:miter lim="400000"/>
                    </a:lnB>
                  </a:tcPr>
                </a:tc>
              </a:tr>
              <a:tr h="673100">
                <a:tc vMerge="1">
                  <a:tcPr/>
                </a:tc>
                <a:tc vMerge="1">
                  <a:tcPr/>
                </a:tc>
                <a:tc vMerge="1">
                  <a:tcPr/>
                </a:tc>
                <a:tc>
                  <a:txBody>
                    <a:bodyPr/>
                    <a:lstStyle/>
                    <a:p>
                      <a:pPr defTabSz="914400">
                        <a:tabLst>
                          <a:tab pos="914400" algn="l"/>
                        </a:tabLst>
                        <a:defRPr>
                          <a:solidFill>
                            <a:srgbClr val="000000"/>
                          </a:solidFill>
                        </a:defRPr>
                      </a:pPr>
                      <a:r>
                        <a:rPr sz="2000">
                          <a:solidFill>
                            <a:srgbClr val="4F5C3F"/>
                          </a:solidFill>
                          <a:sym typeface="Georgia"/>
                        </a:rPr>
                        <a:t>Apply clustering method</a:t>
                      </a:r>
                    </a:p>
                  </a:txBody>
                  <a:tcPr marL="50800" marR="50800" marT="50800" marB="50800" anchor="ctr" anchorCtr="0" horzOverflow="overflow">
                    <a:lnB w="12700">
                      <a:solidFill>
                        <a:srgbClr val="51473B"/>
                      </a:solidFill>
                      <a:miter lim="400000"/>
                    </a:lnB>
                  </a:tcPr>
                </a:tc>
                <a:tc>
                  <a:txBody>
                    <a:bodyPr/>
                    <a:lstStyle/>
                    <a:p>
                      <a:pPr defTabSz="914400">
                        <a:tabLst>
                          <a:tab pos="914400" algn="l"/>
                        </a:tabLst>
                        <a:defRPr>
                          <a:solidFill>
                            <a:srgbClr val="000000"/>
                          </a:solidFill>
                        </a:defRPr>
                      </a:pPr>
                      <a:r>
                        <a:rPr sz="2000">
                          <a:solidFill>
                            <a:srgbClr val="4F5C3F"/>
                          </a:solidFill>
                          <a:sym typeface="Georgia"/>
                        </a:rPr>
                        <a:t>‘vegan’ package</a:t>
                      </a:r>
                    </a:p>
                  </a:txBody>
                  <a:tcPr marL="50800" marR="50800" marT="50800" marB="50800" anchor="ctr" anchorCtr="0" horzOverflow="overflow">
                    <a:lnB w="12700">
                      <a:solidFill>
                        <a:srgbClr val="51473B"/>
                      </a:solidFill>
                      <a:miter lim="400000"/>
                    </a:lnB>
                  </a:tcPr>
                </a:tc>
                <a:tc vMerge="1">
                  <a:tcPr/>
                </a:tc>
              </a:tr>
            </a:tbl>
          </a:graphicData>
        </a:graphic>
      </p:graphicFrame>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Q1: What are temporal and spatial relationships between meteorological, agricultural, &amp; hydrological drought?"/>
          <p:cNvSpPr txBox="1"/>
          <p:nvPr>
            <p:ph type="title"/>
          </p:nvPr>
        </p:nvSpPr>
        <p:spPr>
          <a:prstGeom prst="rect">
            <a:avLst/>
          </a:prstGeom>
        </p:spPr>
        <p:txBody>
          <a:bodyPr/>
          <a:lstStyle>
            <a:lvl1pPr defTabSz="332993">
              <a:defRPr spc="182" sz="3648">
                <a:effectLst>
                  <a:outerShdw sx="100000" sy="100000" kx="0" ky="0" algn="b" rotWithShape="0" blurRad="14478" dist="14478" dir="16200000">
                    <a:srgbClr val="3A3A3A">
                      <a:alpha val="70000"/>
                    </a:srgbClr>
                  </a:outerShdw>
                </a:effectLst>
              </a:defRPr>
            </a:lvl1pPr>
          </a:lstStyle>
          <a:p>
            <a:pPr/>
            <a:r>
              <a:t>Q1: What are temporal and spatial relationships between meteorological, agricultural, &amp; hydrological drought?</a:t>
            </a:r>
          </a:p>
        </p:txBody>
      </p:sp>
      <p:graphicFrame>
        <p:nvGraphicFramePr>
          <p:cNvPr id="179" name="Table"/>
          <p:cNvGraphicFramePr/>
          <p:nvPr/>
        </p:nvGraphicFramePr>
        <p:xfrm>
          <a:off x="1060450" y="3683000"/>
          <a:ext cx="10974139" cy="6223000"/>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368300"/>
                <a:gridCol w="2552700"/>
                <a:gridCol w="2095500"/>
                <a:gridCol w="1841500"/>
                <a:gridCol w="1943100"/>
                <a:gridCol w="2082800"/>
              </a:tblGrid>
              <a:tr h="565150">
                <a:tc>
                  <a:txBody>
                    <a:bodyPr/>
                    <a:lstStyle/>
                    <a:p>
                      <a:pPr defTabSz="914400">
                        <a:tabLst>
                          <a:tab pos="914400" algn="l"/>
                        </a:tabLst>
                        <a:defRPr>
                          <a:solidFill>
                            <a:srgbClr val="000000"/>
                          </a:solidFill>
                        </a:defRPr>
                      </a:pPr>
                      <a:r>
                        <a:rPr sz="3000">
                          <a:solidFill>
                            <a:srgbClr val="4F5C3F"/>
                          </a:solidFill>
                          <a:sym typeface="Georgia"/>
                        </a:rPr>
                        <a:t>#</a:t>
                      </a:r>
                    </a:p>
                  </a:txBody>
                  <a:tcPr marL="50800" marR="50800" marT="50800" marB="50800" anchor="ctr" anchorCtr="0" horzOverflow="overflow">
                    <a:lnL w="12700">
                      <a:solidFill>
                        <a:srgbClr val="51473B"/>
                      </a:solidFill>
                      <a:miter lim="400000"/>
                    </a:lnL>
                    <a:blipFill rotWithShape="1">
                      <a:blip r:embed="rId2"/>
                      <a:srcRect l="0" t="0" r="0" b="0"/>
                      <a:tile tx="0" ty="0" sx="100000" sy="100000" flip="none" algn="tl"/>
                    </a:blipFill>
                  </a:tcPr>
                </a:tc>
                <a:tc>
                  <a:txBody>
                    <a:bodyPr/>
                    <a:lstStyle/>
                    <a:p>
                      <a:pPr defTabSz="914400">
                        <a:tabLst>
                          <a:tab pos="914400" algn="l"/>
                        </a:tabLst>
                        <a:defRPr>
                          <a:solidFill>
                            <a:srgbClr val="000000"/>
                          </a:solidFill>
                        </a:defRPr>
                      </a:pPr>
                      <a:r>
                        <a:rPr sz="3000">
                          <a:solidFill>
                            <a:srgbClr val="4F5C3F"/>
                          </a:solidFill>
                          <a:sym typeface="Georgia"/>
                        </a:rPr>
                        <a:t>Task</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tabLst>
                          <a:tab pos="914400" algn="l"/>
                        </a:tabLst>
                        <a:defRPr>
                          <a:solidFill>
                            <a:srgbClr val="000000"/>
                          </a:solidFill>
                        </a:defRPr>
                      </a:pPr>
                      <a:r>
                        <a:rPr sz="3000">
                          <a:solidFill>
                            <a:srgbClr val="4F5C3F"/>
                          </a:solidFill>
                          <a:sym typeface="Georgia"/>
                        </a:rPr>
                        <a:t>Dataset(s)</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tabLst>
                          <a:tab pos="914400" algn="l"/>
                        </a:tabLst>
                        <a:defRPr>
                          <a:solidFill>
                            <a:srgbClr val="000000"/>
                          </a:solidFill>
                        </a:defRPr>
                      </a:pPr>
                      <a:r>
                        <a:rPr sz="3000">
                          <a:solidFill>
                            <a:srgbClr val="4F5C3F"/>
                          </a:solidFill>
                          <a:sym typeface="Georgia"/>
                        </a:rPr>
                        <a:t>Method</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tabLst>
                          <a:tab pos="914400" algn="l"/>
                        </a:tabLst>
                        <a:defRPr>
                          <a:solidFill>
                            <a:srgbClr val="000000"/>
                          </a:solidFill>
                        </a:defRPr>
                      </a:pPr>
                      <a:r>
                        <a:rPr sz="3000">
                          <a:solidFill>
                            <a:srgbClr val="4F5C3F"/>
                          </a:solidFill>
                          <a:sym typeface="Georgia"/>
                        </a:rPr>
                        <a:t>Approach</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tabLst>
                          <a:tab pos="914400" algn="l"/>
                        </a:tabLst>
                        <a:defRPr>
                          <a:solidFill>
                            <a:srgbClr val="000000"/>
                          </a:solidFill>
                        </a:defRPr>
                      </a:pPr>
                      <a:r>
                        <a:rPr sz="3000">
                          <a:solidFill>
                            <a:srgbClr val="4F5C3F"/>
                          </a:solidFill>
                          <a:sym typeface="Georgia"/>
                        </a:rPr>
                        <a:t>Outcome</a:t>
                      </a:r>
                    </a:p>
                  </a:txBody>
                  <a:tcPr marL="50800" marR="50800" marT="50800" marB="50800" anchor="ctr" anchorCtr="0" horzOverflow="overflow">
                    <a:lnR w="12700">
                      <a:solidFill>
                        <a:srgbClr val="51473B"/>
                      </a:solidFill>
                      <a:miter lim="400000"/>
                    </a:lnR>
                    <a:blipFill rotWithShape="1">
                      <a:blip r:embed="rId2"/>
                      <a:srcRect l="0" t="0" r="0" b="0"/>
                      <a:tile tx="0" ty="0" sx="100000" sy="100000" flip="none" algn="tl"/>
                    </a:blipFill>
                  </a:tcPr>
                </a:tc>
              </a:tr>
              <a:tr h="958850">
                <a:tc rowSpan="2">
                  <a:txBody>
                    <a:bodyPr/>
                    <a:lstStyle/>
                    <a:p>
                      <a:pPr defTabSz="914400">
                        <a:tabLst>
                          <a:tab pos="914400" algn="l"/>
                        </a:tabLst>
                        <a:defRPr>
                          <a:solidFill>
                            <a:srgbClr val="000000"/>
                          </a:solidFill>
                        </a:defRPr>
                      </a:pPr>
                      <a:r>
                        <a:rPr b="1" sz="2000">
                          <a:solidFill>
                            <a:srgbClr val="4F5C3F"/>
                          </a:solidFill>
                          <a:sym typeface="Georgia"/>
                        </a:rPr>
                        <a:t>4</a:t>
                      </a:r>
                    </a:p>
                  </a:txBody>
                  <a:tcPr marL="50800" marR="50800" marT="50800" marB="50800" anchor="ctr" anchorCtr="0" horzOverflow="overflow">
                    <a:lnL w="12700">
                      <a:solidFill>
                        <a:srgbClr val="51473B"/>
                      </a:solidFill>
                      <a:miter lim="400000"/>
                    </a:lnL>
                    <a:lnR w="12700">
                      <a:solidFill>
                        <a:srgbClr val="C9C5BC">
                          <a:alpha val="80000"/>
                        </a:srgbClr>
                      </a:solidFill>
                      <a:miter lim="400000"/>
                    </a:lnR>
                    <a:lnB w="12700">
                      <a:solidFill>
                        <a:srgbClr val="C9C5BC">
                          <a:alpha val="80000"/>
                        </a:srgbClr>
                      </a:solidFill>
                      <a:miter lim="400000"/>
                    </a:lnB>
                  </a:tcPr>
                </a:tc>
                <a:tc rowSpan="2">
                  <a:txBody>
                    <a:bodyPr/>
                    <a:lstStyle/>
                    <a:p>
                      <a:pPr defTabSz="914400">
                        <a:tabLst>
                          <a:tab pos="914400" algn="l"/>
                        </a:tabLst>
                        <a:defRPr>
                          <a:solidFill>
                            <a:srgbClr val="000000"/>
                          </a:solidFill>
                        </a:defRPr>
                      </a:pPr>
                      <a:r>
                        <a:rPr sz="2000">
                          <a:solidFill>
                            <a:srgbClr val="4F5C3F"/>
                          </a:solidFill>
                          <a:sym typeface="Georgia"/>
                        </a:rPr>
                        <a:t>Estimate streamflow deficit for ungauged watersheds</a:t>
                      </a:r>
                    </a:p>
                  </a:txBody>
                  <a:tcPr marL="50800" marR="50800" marT="50800" marB="50800" anchor="ctr" anchorCtr="0" horzOverflow="overflow">
                    <a:lnL w="12700">
                      <a:solidFill>
                        <a:srgbClr val="C9C5BC">
                          <a:alpha val="80000"/>
                        </a:srgbClr>
                      </a:solidFill>
                      <a:miter lim="400000"/>
                    </a:lnL>
                    <a:lnR w="25400">
                      <a:solidFill>
                        <a:srgbClr val="51473B"/>
                      </a:solidFill>
                      <a:miter lim="400000"/>
                    </a:lnR>
                    <a:lnB w="12700">
                      <a:solidFill>
                        <a:srgbClr val="C9C5BC">
                          <a:alpha val="80000"/>
                        </a:srgbClr>
                      </a:solidFill>
                      <a:miter lim="400000"/>
                    </a:lnB>
                  </a:tcPr>
                </a:tc>
                <a:tc rowSpan="2">
                  <a:txBody>
                    <a:bodyPr/>
                    <a:lstStyle/>
                    <a:p>
                      <a:pPr defTabSz="914400">
                        <a:tabLst>
                          <a:tab pos="914400" algn="l"/>
                        </a:tabLst>
                        <a:defRPr>
                          <a:solidFill>
                            <a:srgbClr val="000000"/>
                          </a:solidFill>
                        </a:defRPr>
                      </a:pPr>
                      <a:r>
                        <a:rPr sz="2000">
                          <a:solidFill>
                            <a:srgbClr val="4F5C3F"/>
                          </a:solidFill>
                          <a:sym typeface="Georgia"/>
                        </a:rPr>
                        <a:t>gSSURGO data for SD and Nebraska</a:t>
                      </a:r>
                    </a:p>
                  </a:txBody>
                  <a:tcPr marL="50800" marR="50800" marT="50800" marB="50800" anchor="ctr" anchorCtr="0" horzOverflow="overflow">
                    <a:lnL w="25400">
                      <a:solidFill>
                        <a:srgbClr val="51473B"/>
                      </a:solidFill>
                      <a:miter lim="400000"/>
                    </a:lnL>
                  </a:tcPr>
                </a:tc>
                <a:tc>
                  <a:txBody>
                    <a:bodyPr/>
                    <a:lstStyle/>
                    <a:p>
                      <a:pPr defTabSz="914400">
                        <a:tabLst>
                          <a:tab pos="914400" algn="l"/>
                        </a:tabLst>
                        <a:defRPr>
                          <a:solidFill>
                            <a:srgbClr val="000000"/>
                          </a:solidFill>
                        </a:defRPr>
                      </a:pPr>
                      <a:r>
                        <a:rPr sz="2000">
                          <a:solidFill>
                            <a:srgbClr val="4F5C3F"/>
                          </a:solidFill>
                          <a:sym typeface="Georgia"/>
                        </a:rPr>
                        <a:t>Watershed delineation </a:t>
                      </a:r>
                    </a:p>
                  </a:txBody>
                  <a:tcPr marL="50800" marR="50800" marT="50800" marB="50800" anchor="ctr" anchorCtr="0" horzOverflow="overflow"/>
                </a:tc>
                <a:tc>
                  <a:txBody>
                    <a:bodyPr/>
                    <a:lstStyle/>
                    <a:p>
                      <a:pPr defTabSz="914400">
                        <a:tabLst>
                          <a:tab pos="914400" algn="l"/>
                        </a:tabLst>
                        <a:defRPr>
                          <a:solidFill>
                            <a:srgbClr val="000000"/>
                          </a:solidFill>
                        </a:defRPr>
                      </a:pPr>
                      <a:r>
                        <a:rPr sz="2000">
                          <a:solidFill>
                            <a:srgbClr val="4F5C3F"/>
                          </a:solidFill>
                          <a:sym typeface="Georgia"/>
                        </a:rPr>
                        <a:t>Hydrology Toolset’ in ArcGIS</a:t>
                      </a:r>
                    </a:p>
                  </a:txBody>
                  <a:tcPr marL="50800" marR="50800" marT="50800" marB="50800" anchor="ctr" anchorCtr="0" horzOverflow="overflow"/>
                </a:tc>
                <a:tc rowSpan="2">
                  <a:txBody>
                    <a:bodyPr/>
                    <a:lstStyle/>
                    <a:p>
                      <a:pPr defTabSz="914400">
                        <a:tabLst>
                          <a:tab pos="914400" algn="l"/>
                        </a:tabLst>
                        <a:defRPr>
                          <a:solidFill>
                            <a:srgbClr val="000000"/>
                          </a:solidFill>
                        </a:defRPr>
                      </a:pPr>
                      <a:r>
                        <a:rPr sz="2000">
                          <a:solidFill>
                            <a:srgbClr val="4F5C3F"/>
                          </a:solidFill>
                          <a:sym typeface="Georgia"/>
                        </a:rPr>
                        <a:t>Site-level streamflow time-series</a:t>
                      </a:r>
                    </a:p>
                  </a:txBody>
                  <a:tcPr marL="50800" marR="50800" marT="50800" marB="50800" anchor="ctr" anchorCtr="0" horzOverflow="overflow">
                    <a:lnR w="12700">
                      <a:solidFill>
                        <a:srgbClr val="51473B"/>
                      </a:solidFill>
                      <a:miter lim="400000"/>
                    </a:lnR>
                  </a:tcPr>
                </a:tc>
              </a:tr>
              <a:tr h="673100">
                <a:tc vMerge="1">
                  <a:tcPr/>
                </a:tc>
                <a:tc vMerge="1">
                  <a:tcPr/>
                </a:tc>
                <a:tc vMerge="1">
                  <a:tcPr/>
                </a:tc>
                <a:tc>
                  <a:txBody>
                    <a:bodyPr/>
                    <a:lstStyle/>
                    <a:p>
                      <a:pPr defTabSz="914400">
                        <a:tabLst>
                          <a:tab pos="914400" algn="l"/>
                        </a:tabLst>
                        <a:defRPr>
                          <a:solidFill>
                            <a:srgbClr val="000000"/>
                          </a:solidFill>
                        </a:defRPr>
                      </a:pPr>
                      <a:r>
                        <a:rPr sz="2000">
                          <a:solidFill>
                            <a:srgbClr val="4F5C3F"/>
                          </a:solidFill>
                          <a:sym typeface="Georgia"/>
                        </a:rPr>
                        <a:t>Unsupervised classification</a:t>
                      </a:r>
                    </a:p>
                  </a:txBody>
                  <a:tcPr marL="50800" marR="50800" marT="50800" marB="50800" anchor="ctr" anchorCtr="0" horzOverflow="overflow"/>
                </a:tc>
                <a:tc>
                  <a:txBody>
                    <a:bodyPr/>
                    <a:lstStyle/>
                    <a:p>
                      <a:pPr defTabSz="914400">
                        <a:tabLst>
                          <a:tab pos="914400" algn="l"/>
                        </a:tabLst>
                        <a:defRPr>
                          <a:solidFill>
                            <a:srgbClr val="000000"/>
                          </a:solidFill>
                        </a:defRPr>
                      </a:pPr>
                      <a:r>
                        <a:rPr sz="2000">
                          <a:solidFill>
                            <a:srgbClr val="4F5C3F"/>
                          </a:solidFill>
                          <a:sym typeface="Georgia"/>
                        </a:rPr>
                        <a:t>‘randomForest’ package</a:t>
                      </a:r>
                    </a:p>
                  </a:txBody>
                  <a:tcPr marL="50800" marR="50800" marT="50800" marB="50800" anchor="ctr" anchorCtr="0" horzOverflow="overflow"/>
                </a:tc>
                <a:tc vMerge="1">
                  <a:tcPr/>
                </a:tc>
              </a:tr>
              <a:tr h="2070100">
                <a:tc>
                  <a:txBody>
                    <a:bodyPr/>
                    <a:lstStyle/>
                    <a:p>
                      <a:pPr defTabSz="914400">
                        <a:tabLst>
                          <a:tab pos="914400" algn="l"/>
                        </a:tabLst>
                        <a:defRPr>
                          <a:solidFill>
                            <a:srgbClr val="000000"/>
                          </a:solidFill>
                        </a:defRPr>
                      </a:pPr>
                      <a:r>
                        <a:rPr b="1" sz="2000">
                          <a:solidFill>
                            <a:srgbClr val="4F5C3F"/>
                          </a:solidFill>
                          <a:sym typeface="Georgia"/>
                        </a:rPr>
                        <a:t>5</a:t>
                      </a:r>
                    </a:p>
                  </a:txBody>
                  <a:tcPr marL="50800" marR="50800" marT="50800" marB="50800" anchor="ctr" anchorCtr="0" horzOverflow="overflow">
                    <a:lnL w="12700">
                      <a:solidFill>
                        <a:srgbClr val="51473B"/>
                      </a:solidFill>
                      <a:miter lim="400000"/>
                    </a:lnL>
                    <a:lnR w="12700">
                      <a:solidFill>
                        <a:srgbClr val="C9C5BC">
                          <a:alpha val="80000"/>
                        </a:srgbClr>
                      </a:solidFill>
                      <a:miter lim="400000"/>
                    </a:lnR>
                    <a:lnT w="12700">
                      <a:solidFill>
                        <a:srgbClr val="C9C5BC">
                          <a:alpha val="80000"/>
                        </a:srgbClr>
                      </a:solidFill>
                      <a:miter lim="400000"/>
                    </a:lnT>
                    <a:lnB w="12700">
                      <a:solidFill>
                        <a:srgbClr val="51473B"/>
                      </a:solidFill>
                      <a:miter lim="400000"/>
                    </a:lnB>
                  </a:tcPr>
                </a:tc>
                <a:tc>
                  <a:txBody>
                    <a:bodyPr/>
                    <a:lstStyle/>
                    <a:p>
                      <a:pPr defTabSz="914400">
                        <a:tabLst>
                          <a:tab pos="914400" algn="l"/>
                        </a:tabLst>
                        <a:defRPr sz="2000">
                          <a:sym typeface="Georgia"/>
                        </a:defRPr>
                      </a:pPr>
                      <a:r>
                        <a:t>Characterize drought relationships</a:t>
                      </a:r>
                    </a:p>
                  </a:txBody>
                  <a:tcPr marL="50800" marR="50800" marT="50800" marB="50800" anchor="ctr" anchorCtr="0" horzOverflow="overflow">
                    <a:lnL w="12700">
                      <a:solidFill>
                        <a:srgbClr val="C9C5BC">
                          <a:alpha val="80000"/>
                        </a:srgbClr>
                      </a:solidFill>
                      <a:miter lim="400000"/>
                    </a:lnL>
                    <a:lnR w="25400">
                      <a:solidFill>
                        <a:srgbClr val="51473B"/>
                      </a:solidFill>
                      <a:miter lim="400000"/>
                    </a:lnR>
                    <a:lnT w="12700">
                      <a:solidFill>
                        <a:srgbClr val="C9C5BC">
                          <a:alpha val="80000"/>
                        </a:srgbClr>
                      </a:solidFill>
                      <a:miter lim="400000"/>
                    </a:lnT>
                    <a:lnB w="12700">
                      <a:solidFill>
                        <a:srgbClr val="51473B"/>
                      </a:solidFill>
                      <a:miter lim="400000"/>
                    </a:lnB>
                  </a:tcPr>
                </a:tc>
                <a:tc>
                  <a:txBody>
                    <a:bodyPr/>
                    <a:lstStyle/>
                    <a:p>
                      <a:pPr defTabSz="914400">
                        <a:tabLst>
                          <a:tab pos="914400" algn="l"/>
                        </a:tabLst>
                        <a:defRPr>
                          <a:solidFill>
                            <a:srgbClr val="000000"/>
                          </a:solidFill>
                        </a:defRPr>
                      </a:pPr>
                      <a:r>
                        <a:rPr sz="2000">
                          <a:solidFill>
                            <a:srgbClr val="4F5C3F"/>
                          </a:solidFill>
                          <a:sym typeface="Georgia"/>
                        </a:rPr>
                        <a:t>Site-level SPI, SPEI, and SDI time series at 3-, 6- 9- and, 12-month scales, hydrologic group membership</a:t>
                      </a:r>
                    </a:p>
                  </a:txBody>
                  <a:tcPr marL="50800" marR="50800" marT="50800" marB="50800" anchor="ctr" anchorCtr="0" horzOverflow="overflow">
                    <a:lnL w="25400">
                      <a:solidFill>
                        <a:srgbClr val="51473B"/>
                      </a:solidFill>
                      <a:miter lim="400000"/>
                    </a:lnL>
                    <a:lnB w="12700">
                      <a:solidFill>
                        <a:srgbClr val="51473B"/>
                      </a:solidFill>
                      <a:miter lim="400000"/>
                    </a:lnB>
                  </a:tcPr>
                </a:tc>
                <a:tc>
                  <a:txBody>
                    <a:bodyPr/>
                    <a:lstStyle/>
                    <a:p>
                      <a:pPr defTabSz="914400">
                        <a:tabLst>
                          <a:tab pos="914400" algn="l"/>
                        </a:tabLst>
                        <a:defRPr>
                          <a:solidFill>
                            <a:srgbClr val="000000"/>
                          </a:solidFill>
                        </a:defRPr>
                      </a:pPr>
                      <a:r>
                        <a:rPr sz="2000">
                          <a:solidFill>
                            <a:srgbClr val="4F5C3F"/>
                          </a:solidFill>
                          <a:sym typeface="Georgia"/>
                        </a:rPr>
                        <a:t>Regression</a:t>
                      </a:r>
                    </a:p>
                  </a:txBody>
                  <a:tcPr marL="50800" marR="50800" marT="50800" marB="50800" anchor="ctr" anchorCtr="0" horzOverflow="overflow">
                    <a:lnB w="12700">
                      <a:solidFill>
                        <a:srgbClr val="51473B"/>
                      </a:solidFill>
                      <a:miter lim="400000"/>
                    </a:lnB>
                  </a:tcPr>
                </a:tc>
                <a:tc>
                  <a:txBody>
                    <a:bodyPr/>
                    <a:lstStyle/>
                    <a:p>
                      <a:pPr defTabSz="914400">
                        <a:tabLst>
                          <a:tab pos="914400" algn="l"/>
                        </a:tabLst>
                        <a:defRPr>
                          <a:solidFill>
                            <a:srgbClr val="000000"/>
                          </a:solidFill>
                        </a:defRPr>
                      </a:pPr>
                      <a:r>
                        <a:rPr sz="2000">
                          <a:solidFill>
                            <a:srgbClr val="4F5C3F"/>
                          </a:solidFill>
                          <a:sym typeface="Georgia"/>
                        </a:rPr>
                        <a:t>‘lm’, ‘purrr’, and ‘broom’ packages</a:t>
                      </a:r>
                    </a:p>
                  </a:txBody>
                  <a:tcPr marL="50800" marR="50800" marT="50800" marB="50800" anchor="ctr" anchorCtr="0" horzOverflow="overflow">
                    <a:lnB w="12700">
                      <a:solidFill>
                        <a:srgbClr val="51473B"/>
                      </a:solidFill>
                      <a:miter lim="400000"/>
                    </a:lnB>
                  </a:tcPr>
                </a:tc>
                <a:tc>
                  <a:txBody>
                    <a:bodyPr/>
                    <a:lstStyle/>
                    <a:p>
                      <a:pPr defTabSz="914400">
                        <a:tabLst>
                          <a:tab pos="914400" algn="l"/>
                        </a:tabLst>
                        <a:defRPr>
                          <a:solidFill>
                            <a:srgbClr val="000000"/>
                          </a:solidFill>
                        </a:defRPr>
                      </a:pPr>
                      <a:r>
                        <a:rPr sz="2000">
                          <a:solidFill>
                            <a:srgbClr val="4F5C3F"/>
                          </a:solidFill>
                          <a:sym typeface="Georgia"/>
                        </a:rPr>
                        <a:t>Describe associations &amp; model relationships between drought types</a:t>
                      </a:r>
                    </a:p>
                  </a:txBody>
                  <a:tcPr marL="50800" marR="50800" marT="50800" marB="50800" anchor="ctr" anchorCtr="0" horzOverflow="overflow">
                    <a:lnR w="12700">
                      <a:solidFill>
                        <a:srgbClr val="51473B"/>
                      </a:solidFill>
                      <a:miter lim="400000"/>
                    </a:lnR>
                    <a:lnB w="12700">
                      <a:solidFill>
                        <a:srgbClr val="51473B"/>
                      </a:solidFill>
                      <a:miter lim="400000"/>
                    </a:lnB>
                  </a:tcPr>
                </a:tc>
              </a:tr>
            </a:tbl>
          </a:graphicData>
        </a:graphic>
      </p:graphicFrame>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Q1: What are temporal and spatial relationships between meteorological, agricultural, &amp; hydrological drought?"/>
          <p:cNvSpPr txBox="1"/>
          <p:nvPr>
            <p:ph type="title"/>
          </p:nvPr>
        </p:nvSpPr>
        <p:spPr>
          <a:prstGeom prst="rect">
            <a:avLst/>
          </a:prstGeom>
        </p:spPr>
        <p:txBody>
          <a:bodyPr/>
          <a:lstStyle>
            <a:lvl1pPr defTabSz="332993">
              <a:defRPr spc="182" sz="3648">
                <a:effectLst>
                  <a:outerShdw sx="100000" sy="100000" kx="0" ky="0" algn="b" rotWithShape="0" blurRad="14478" dist="14478" dir="16200000">
                    <a:srgbClr val="3A3A3A">
                      <a:alpha val="70000"/>
                    </a:srgbClr>
                  </a:outerShdw>
                </a:effectLst>
              </a:defRPr>
            </a:lvl1pPr>
          </a:lstStyle>
          <a:p>
            <a:pPr/>
            <a:r>
              <a:t>Q1: What are temporal and spatial relationships between meteorological, agricultural, &amp; hydrological drought?</a:t>
            </a:r>
          </a:p>
        </p:txBody>
      </p:sp>
      <p:graphicFrame>
        <p:nvGraphicFramePr>
          <p:cNvPr id="182" name="Table"/>
          <p:cNvGraphicFramePr/>
          <p:nvPr/>
        </p:nvGraphicFramePr>
        <p:xfrm>
          <a:off x="1060450" y="3683000"/>
          <a:ext cx="10974139" cy="6223000"/>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368300"/>
                <a:gridCol w="2552700"/>
                <a:gridCol w="2095500"/>
                <a:gridCol w="1841500"/>
                <a:gridCol w="1943100"/>
                <a:gridCol w="2082800"/>
              </a:tblGrid>
              <a:tr h="565150">
                <a:tc>
                  <a:txBody>
                    <a:bodyPr/>
                    <a:lstStyle/>
                    <a:p>
                      <a:pPr defTabSz="914400">
                        <a:tabLst>
                          <a:tab pos="914400" algn="l"/>
                        </a:tabLst>
                        <a:defRPr>
                          <a:solidFill>
                            <a:srgbClr val="000000"/>
                          </a:solidFill>
                        </a:defRPr>
                      </a:pPr>
                      <a:r>
                        <a:rPr sz="3000">
                          <a:solidFill>
                            <a:srgbClr val="4F5C3F"/>
                          </a:solidFill>
                          <a:sym typeface="Georgia"/>
                        </a:rPr>
                        <a:t>#</a:t>
                      </a:r>
                    </a:p>
                  </a:txBody>
                  <a:tcPr marL="50800" marR="50800" marT="50800" marB="50800" anchor="ctr" anchorCtr="0" horzOverflow="overflow">
                    <a:lnL w="12700">
                      <a:solidFill>
                        <a:srgbClr val="51473B"/>
                      </a:solidFill>
                      <a:miter lim="400000"/>
                    </a:lnL>
                    <a:blipFill rotWithShape="1">
                      <a:blip r:embed="rId2"/>
                      <a:srcRect l="0" t="0" r="0" b="0"/>
                      <a:tile tx="0" ty="0" sx="100000" sy="100000" flip="none" algn="tl"/>
                    </a:blipFill>
                  </a:tcPr>
                </a:tc>
                <a:tc>
                  <a:txBody>
                    <a:bodyPr/>
                    <a:lstStyle/>
                    <a:p>
                      <a:pPr defTabSz="914400">
                        <a:tabLst>
                          <a:tab pos="914400" algn="l"/>
                        </a:tabLst>
                        <a:defRPr>
                          <a:solidFill>
                            <a:srgbClr val="000000"/>
                          </a:solidFill>
                        </a:defRPr>
                      </a:pPr>
                      <a:r>
                        <a:rPr sz="3000">
                          <a:solidFill>
                            <a:srgbClr val="4F5C3F"/>
                          </a:solidFill>
                          <a:sym typeface="Georgia"/>
                        </a:rPr>
                        <a:t>Task</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tabLst>
                          <a:tab pos="914400" algn="l"/>
                        </a:tabLst>
                        <a:defRPr>
                          <a:solidFill>
                            <a:srgbClr val="000000"/>
                          </a:solidFill>
                        </a:defRPr>
                      </a:pPr>
                      <a:r>
                        <a:rPr sz="3000">
                          <a:solidFill>
                            <a:srgbClr val="4F5C3F"/>
                          </a:solidFill>
                          <a:sym typeface="Georgia"/>
                        </a:rPr>
                        <a:t>Dataset(s)</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tabLst>
                          <a:tab pos="914400" algn="l"/>
                        </a:tabLst>
                        <a:defRPr>
                          <a:solidFill>
                            <a:srgbClr val="000000"/>
                          </a:solidFill>
                        </a:defRPr>
                      </a:pPr>
                      <a:r>
                        <a:rPr sz="3000">
                          <a:solidFill>
                            <a:srgbClr val="4F5C3F"/>
                          </a:solidFill>
                          <a:sym typeface="Georgia"/>
                        </a:rPr>
                        <a:t>Method</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tabLst>
                          <a:tab pos="914400" algn="l"/>
                        </a:tabLst>
                        <a:defRPr>
                          <a:solidFill>
                            <a:srgbClr val="000000"/>
                          </a:solidFill>
                        </a:defRPr>
                      </a:pPr>
                      <a:r>
                        <a:rPr sz="3000">
                          <a:solidFill>
                            <a:srgbClr val="4F5C3F"/>
                          </a:solidFill>
                          <a:sym typeface="Georgia"/>
                        </a:rPr>
                        <a:t>Approach</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tabLst>
                          <a:tab pos="914400" algn="l"/>
                        </a:tabLst>
                        <a:defRPr>
                          <a:solidFill>
                            <a:srgbClr val="000000"/>
                          </a:solidFill>
                        </a:defRPr>
                      </a:pPr>
                      <a:r>
                        <a:rPr sz="3000">
                          <a:solidFill>
                            <a:srgbClr val="4F5C3F"/>
                          </a:solidFill>
                          <a:sym typeface="Georgia"/>
                        </a:rPr>
                        <a:t>Outcome</a:t>
                      </a:r>
                    </a:p>
                  </a:txBody>
                  <a:tcPr marL="50800" marR="50800" marT="50800" marB="50800" anchor="ctr" anchorCtr="0" horzOverflow="overflow">
                    <a:lnR w="12700">
                      <a:solidFill>
                        <a:srgbClr val="51473B"/>
                      </a:solidFill>
                      <a:miter lim="400000"/>
                    </a:lnR>
                    <a:blipFill rotWithShape="1">
                      <a:blip r:embed="rId2"/>
                      <a:srcRect l="0" t="0" r="0" b="0"/>
                      <a:tile tx="0" ty="0" sx="100000" sy="100000" flip="none" algn="tl"/>
                    </a:blipFill>
                  </a:tcPr>
                </a:tc>
              </a:tr>
              <a:tr h="958850">
                <a:tc rowSpan="2">
                  <a:txBody>
                    <a:bodyPr/>
                    <a:lstStyle/>
                    <a:p>
                      <a:pPr defTabSz="914400">
                        <a:tabLst>
                          <a:tab pos="914400" algn="l"/>
                        </a:tabLst>
                        <a:defRPr>
                          <a:solidFill>
                            <a:srgbClr val="000000"/>
                          </a:solidFill>
                        </a:defRPr>
                      </a:pPr>
                      <a:r>
                        <a:rPr b="1" sz="2000">
                          <a:solidFill>
                            <a:srgbClr val="4F5C3F"/>
                          </a:solidFill>
                          <a:sym typeface="Georgia"/>
                        </a:rPr>
                        <a:t>4</a:t>
                      </a:r>
                    </a:p>
                  </a:txBody>
                  <a:tcPr marL="50800" marR="50800" marT="50800" marB="50800" anchor="ctr" anchorCtr="0" horzOverflow="overflow">
                    <a:lnL w="12700">
                      <a:solidFill>
                        <a:srgbClr val="51473B"/>
                      </a:solidFill>
                      <a:miter lim="400000"/>
                    </a:lnL>
                    <a:lnR w="12700">
                      <a:solidFill>
                        <a:srgbClr val="C9C5BC">
                          <a:alpha val="80000"/>
                        </a:srgbClr>
                      </a:solidFill>
                      <a:miter lim="400000"/>
                    </a:lnR>
                    <a:lnB w="12700">
                      <a:solidFill>
                        <a:srgbClr val="C9C5BC">
                          <a:alpha val="80000"/>
                        </a:srgbClr>
                      </a:solidFill>
                      <a:miter lim="400000"/>
                    </a:lnB>
                  </a:tcPr>
                </a:tc>
                <a:tc rowSpan="2">
                  <a:txBody>
                    <a:bodyPr/>
                    <a:lstStyle/>
                    <a:p>
                      <a:pPr defTabSz="914400">
                        <a:tabLst>
                          <a:tab pos="914400" algn="l"/>
                        </a:tabLst>
                        <a:defRPr>
                          <a:solidFill>
                            <a:srgbClr val="000000"/>
                          </a:solidFill>
                        </a:defRPr>
                      </a:pPr>
                      <a:r>
                        <a:rPr sz="2000">
                          <a:solidFill>
                            <a:srgbClr val="4F5C3F"/>
                          </a:solidFill>
                          <a:sym typeface="Georgia"/>
                        </a:rPr>
                        <a:t>Estimate streamflow deficit for ungauged watersheds</a:t>
                      </a:r>
                    </a:p>
                  </a:txBody>
                  <a:tcPr marL="50800" marR="50800" marT="50800" marB="50800" anchor="ctr" anchorCtr="0" horzOverflow="overflow">
                    <a:lnL w="12700">
                      <a:solidFill>
                        <a:srgbClr val="C9C5BC">
                          <a:alpha val="80000"/>
                        </a:srgbClr>
                      </a:solidFill>
                      <a:miter lim="400000"/>
                    </a:lnL>
                    <a:lnR w="25400">
                      <a:solidFill>
                        <a:srgbClr val="51473B"/>
                      </a:solidFill>
                      <a:miter lim="400000"/>
                    </a:lnR>
                    <a:lnB w="12700">
                      <a:solidFill>
                        <a:srgbClr val="C9C5BC">
                          <a:alpha val="80000"/>
                        </a:srgbClr>
                      </a:solidFill>
                      <a:miter lim="400000"/>
                    </a:lnB>
                  </a:tcPr>
                </a:tc>
                <a:tc rowSpan="2">
                  <a:txBody>
                    <a:bodyPr/>
                    <a:lstStyle/>
                    <a:p>
                      <a:pPr defTabSz="914400">
                        <a:tabLst>
                          <a:tab pos="914400" algn="l"/>
                        </a:tabLst>
                        <a:defRPr>
                          <a:solidFill>
                            <a:srgbClr val="000000"/>
                          </a:solidFill>
                        </a:defRPr>
                      </a:pPr>
                      <a:r>
                        <a:rPr sz="2000">
                          <a:solidFill>
                            <a:srgbClr val="4F5C3F"/>
                          </a:solidFill>
                          <a:sym typeface="Georgia"/>
                        </a:rPr>
                        <a:t>gSSURGO data for SD and Nebraska</a:t>
                      </a:r>
                    </a:p>
                  </a:txBody>
                  <a:tcPr marL="50800" marR="50800" marT="50800" marB="50800" anchor="ctr" anchorCtr="0" horzOverflow="overflow">
                    <a:lnL w="25400">
                      <a:solidFill>
                        <a:srgbClr val="51473B"/>
                      </a:solidFill>
                      <a:miter lim="400000"/>
                    </a:lnL>
                  </a:tcPr>
                </a:tc>
                <a:tc>
                  <a:txBody>
                    <a:bodyPr/>
                    <a:lstStyle/>
                    <a:p>
                      <a:pPr defTabSz="914400">
                        <a:tabLst>
                          <a:tab pos="914400" algn="l"/>
                        </a:tabLst>
                        <a:defRPr>
                          <a:solidFill>
                            <a:srgbClr val="000000"/>
                          </a:solidFill>
                        </a:defRPr>
                      </a:pPr>
                      <a:r>
                        <a:rPr sz="2000">
                          <a:solidFill>
                            <a:srgbClr val="4F5C3F"/>
                          </a:solidFill>
                          <a:sym typeface="Georgia"/>
                        </a:rPr>
                        <a:t>Watershed delineation </a:t>
                      </a:r>
                    </a:p>
                  </a:txBody>
                  <a:tcPr marL="50800" marR="50800" marT="50800" marB="50800" anchor="ctr" anchorCtr="0" horzOverflow="overflow"/>
                </a:tc>
                <a:tc>
                  <a:txBody>
                    <a:bodyPr/>
                    <a:lstStyle/>
                    <a:p>
                      <a:pPr defTabSz="914400">
                        <a:tabLst>
                          <a:tab pos="914400" algn="l"/>
                        </a:tabLst>
                        <a:defRPr>
                          <a:solidFill>
                            <a:srgbClr val="000000"/>
                          </a:solidFill>
                        </a:defRPr>
                      </a:pPr>
                      <a:r>
                        <a:rPr sz="2000">
                          <a:solidFill>
                            <a:srgbClr val="4F5C3F"/>
                          </a:solidFill>
                          <a:sym typeface="Georgia"/>
                        </a:rPr>
                        <a:t>Hydrology Toolset’ in ArcGIS</a:t>
                      </a:r>
                    </a:p>
                  </a:txBody>
                  <a:tcPr marL="50800" marR="50800" marT="50800" marB="50800" anchor="ctr" anchorCtr="0" horzOverflow="overflow"/>
                </a:tc>
                <a:tc rowSpan="2">
                  <a:txBody>
                    <a:bodyPr/>
                    <a:lstStyle/>
                    <a:p>
                      <a:pPr defTabSz="914400">
                        <a:tabLst>
                          <a:tab pos="914400" algn="l"/>
                        </a:tabLst>
                        <a:defRPr>
                          <a:solidFill>
                            <a:srgbClr val="000000"/>
                          </a:solidFill>
                        </a:defRPr>
                      </a:pPr>
                      <a:r>
                        <a:rPr sz="2000">
                          <a:solidFill>
                            <a:srgbClr val="4F5C3F"/>
                          </a:solidFill>
                          <a:sym typeface="Georgia"/>
                        </a:rPr>
                        <a:t>Site-level streamflow time-series</a:t>
                      </a:r>
                    </a:p>
                  </a:txBody>
                  <a:tcPr marL="50800" marR="50800" marT="50800" marB="50800" anchor="ctr" anchorCtr="0" horzOverflow="overflow">
                    <a:lnR w="12700">
                      <a:solidFill>
                        <a:srgbClr val="51473B"/>
                      </a:solidFill>
                      <a:miter lim="400000"/>
                    </a:lnR>
                  </a:tcPr>
                </a:tc>
              </a:tr>
              <a:tr h="673100">
                <a:tc vMerge="1">
                  <a:tcPr/>
                </a:tc>
                <a:tc vMerge="1">
                  <a:tcPr/>
                </a:tc>
                <a:tc vMerge="1">
                  <a:tcPr/>
                </a:tc>
                <a:tc>
                  <a:txBody>
                    <a:bodyPr/>
                    <a:lstStyle/>
                    <a:p>
                      <a:pPr defTabSz="914400">
                        <a:tabLst>
                          <a:tab pos="914400" algn="l"/>
                        </a:tabLst>
                        <a:defRPr>
                          <a:solidFill>
                            <a:srgbClr val="000000"/>
                          </a:solidFill>
                        </a:defRPr>
                      </a:pPr>
                      <a:r>
                        <a:rPr sz="2000">
                          <a:solidFill>
                            <a:srgbClr val="4F5C3F"/>
                          </a:solidFill>
                          <a:sym typeface="Georgia"/>
                        </a:rPr>
                        <a:t>Supervised classification</a:t>
                      </a:r>
                    </a:p>
                  </a:txBody>
                  <a:tcPr marL="50800" marR="50800" marT="50800" marB="50800" anchor="ctr" anchorCtr="0" horzOverflow="overflow"/>
                </a:tc>
                <a:tc>
                  <a:txBody>
                    <a:bodyPr/>
                    <a:lstStyle/>
                    <a:p>
                      <a:pPr defTabSz="914400">
                        <a:tabLst>
                          <a:tab pos="914400" algn="l"/>
                        </a:tabLst>
                        <a:defRPr>
                          <a:solidFill>
                            <a:srgbClr val="000000"/>
                          </a:solidFill>
                        </a:defRPr>
                      </a:pPr>
                      <a:r>
                        <a:rPr sz="2000">
                          <a:solidFill>
                            <a:srgbClr val="4F5C3F"/>
                          </a:solidFill>
                          <a:sym typeface="Georgia"/>
                        </a:rPr>
                        <a:t>‘randomForest’ package</a:t>
                      </a:r>
                    </a:p>
                  </a:txBody>
                  <a:tcPr marL="50800" marR="50800" marT="50800" marB="50800" anchor="ctr" anchorCtr="0" horzOverflow="overflow"/>
                </a:tc>
                <a:tc vMerge="1">
                  <a:tcPr/>
                </a:tc>
              </a:tr>
              <a:tr h="2070100">
                <a:tc>
                  <a:txBody>
                    <a:bodyPr/>
                    <a:lstStyle/>
                    <a:p>
                      <a:pPr defTabSz="914400">
                        <a:tabLst>
                          <a:tab pos="914400" algn="l"/>
                        </a:tabLst>
                        <a:defRPr>
                          <a:solidFill>
                            <a:srgbClr val="000000"/>
                          </a:solidFill>
                        </a:defRPr>
                      </a:pPr>
                      <a:r>
                        <a:rPr b="1" sz="2000">
                          <a:solidFill>
                            <a:srgbClr val="4F5C3F"/>
                          </a:solidFill>
                          <a:sym typeface="Georgia"/>
                        </a:rPr>
                        <a:t>5</a:t>
                      </a:r>
                    </a:p>
                  </a:txBody>
                  <a:tcPr marL="50800" marR="50800" marT="50800" marB="50800" anchor="ctr" anchorCtr="0" horzOverflow="overflow">
                    <a:lnL w="12700">
                      <a:solidFill>
                        <a:srgbClr val="51473B"/>
                      </a:solidFill>
                      <a:miter lim="400000"/>
                    </a:lnL>
                    <a:lnR w="12700">
                      <a:solidFill>
                        <a:srgbClr val="C9C5BC">
                          <a:alpha val="80000"/>
                        </a:srgbClr>
                      </a:solidFill>
                      <a:miter lim="400000"/>
                    </a:lnR>
                    <a:lnT w="12700">
                      <a:solidFill>
                        <a:srgbClr val="C9C5BC">
                          <a:alpha val="80000"/>
                        </a:srgbClr>
                      </a:solidFill>
                      <a:miter lim="400000"/>
                    </a:lnT>
                    <a:lnB w="12700">
                      <a:solidFill>
                        <a:srgbClr val="51473B"/>
                      </a:solidFill>
                      <a:miter lim="400000"/>
                    </a:lnB>
                  </a:tcPr>
                </a:tc>
                <a:tc>
                  <a:txBody>
                    <a:bodyPr/>
                    <a:lstStyle/>
                    <a:p>
                      <a:pPr defTabSz="914400">
                        <a:tabLst>
                          <a:tab pos="914400" algn="l"/>
                        </a:tabLst>
                        <a:defRPr sz="2000">
                          <a:sym typeface="Georgia"/>
                        </a:defRPr>
                      </a:pPr>
                      <a:r>
                        <a:t>Characterize drought relationships</a:t>
                      </a:r>
                    </a:p>
                  </a:txBody>
                  <a:tcPr marL="50800" marR="50800" marT="50800" marB="50800" anchor="ctr" anchorCtr="0" horzOverflow="overflow">
                    <a:lnL w="12700">
                      <a:solidFill>
                        <a:srgbClr val="C9C5BC">
                          <a:alpha val="80000"/>
                        </a:srgbClr>
                      </a:solidFill>
                      <a:miter lim="400000"/>
                    </a:lnL>
                    <a:lnR w="25400">
                      <a:solidFill>
                        <a:srgbClr val="51473B"/>
                      </a:solidFill>
                      <a:miter lim="400000"/>
                    </a:lnR>
                    <a:lnT w="12700">
                      <a:solidFill>
                        <a:srgbClr val="C9C5BC">
                          <a:alpha val="80000"/>
                        </a:srgbClr>
                      </a:solidFill>
                      <a:miter lim="400000"/>
                    </a:lnT>
                    <a:lnB w="12700">
                      <a:solidFill>
                        <a:srgbClr val="51473B"/>
                      </a:solidFill>
                      <a:miter lim="400000"/>
                    </a:lnB>
                  </a:tcPr>
                </a:tc>
                <a:tc>
                  <a:txBody>
                    <a:bodyPr/>
                    <a:lstStyle/>
                    <a:p>
                      <a:pPr defTabSz="914400">
                        <a:tabLst>
                          <a:tab pos="914400" algn="l"/>
                        </a:tabLst>
                        <a:defRPr>
                          <a:solidFill>
                            <a:srgbClr val="000000"/>
                          </a:solidFill>
                        </a:defRPr>
                      </a:pPr>
                      <a:r>
                        <a:rPr sz="2000">
                          <a:solidFill>
                            <a:srgbClr val="4F5C3F"/>
                          </a:solidFill>
                          <a:sym typeface="Georgia"/>
                        </a:rPr>
                        <a:t>Site-level SPI, SPEI, and SDI time series at 3-, 6- 9- and, 12-month scales, hydrologic group membership</a:t>
                      </a:r>
                    </a:p>
                  </a:txBody>
                  <a:tcPr marL="50800" marR="50800" marT="50800" marB="50800" anchor="ctr" anchorCtr="0" horzOverflow="overflow">
                    <a:lnL w="25400">
                      <a:solidFill>
                        <a:srgbClr val="51473B"/>
                      </a:solidFill>
                      <a:miter lim="400000"/>
                    </a:lnL>
                    <a:lnB w="12700">
                      <a:solidFill>
                        <a:srgbClr val="51473B"/>
                      </a:solidFill>
                      <a:miter lim="400000"/>
                    </a:lnB>
                  </a:tcPr>
                </a:tc>
                <a:tc>
                  <a:txBody>
                    <a:bodyPr/>
                    <a:lstStyle/>
                    <a:p>
                      <a:pPr defTabSz="914400">
                        <a:tabLst>
                          <a:tab pos="914400" algn="l"/>
                        </a:tabLst>
                        <a:defRPr>
                          <a:solidFill>
                            <a:srgbClr val="000000"/>
                          </a:solidFill>
                        </a:defRPr>
                      </a:pPr>
                      <a:r>
                        <a:rPr sz="2000">
                          <a:solidFill>
                            <a:srgbClr val="4F5C3F"/>
                          </a:solidFill>
                          <a:sym typeface="Georgia"/>
                        </a:rPr>
                        <a:t>Regression</a:t>
                      </a:r>
                    </a:p>
                  </a:txBody>
                  <a:tcPr marL="50800" marR="50800" marT="50800" marB="50800" anchor="ctr" anchorCtr="0" horzOverflow="overflow">
                    <a:lnB w="12700">
                      <a:solidFill>
                        <a:srgbClr val="51473B"/>
                      </a:solidFill>
                      <a:miter lim="400000"/>
                    </a:lnB>
                  </a:tcPr>
                </a:tc>
                <a:tc>
                  <a:txBody>
                    <a:bodyPr/>
                    <a:lstStyle/>
                    <a:p>
                      <a:pPr defTabSz="914400">
                        <a:tabLst>
                          <a:tab pos="914400" algn="l"/>
                        </a:tabLst>
                        <a:defRPr>
                          <a:solidFill>
                            <a:srgbClr val="000000"/>
                          </a:solidFill>
                        </a:defRPr>
                      </a:pPr>
                      <a:r>
                        <a:rPr sz="2000">
                          <a:solidFill>
                            <a:srgbClr val="4F5C3F"/>
                          </a:solidFill>
                          <a:sym typeface="Georgia"/>
                        </a:rPr>
                        <a:t>‘lm’, ‘purrr’, and ‘broom’ packages</a:t>
                      </a:r>
                    </a:p>
                  </a:txBody>
                  <a:tcPr marL="50800" marR="50800" marT="50800" marB="50800" anchor="ctr" anchorCtr="0" horzOverflow="overflow">
                    <a:lnB w="12700">
                      <a:solidFill>
                        <a:srgbClr val="51473B"/>
                      </a:solidFill>
                      <a:miter lim="400000"/>
                    </a:lnB>
                  </a:tcPr>
                </a:tc>
                <a:tc>
                  <a:txBody>
                    <a:bodyPr/>
                    <a:lstStyle/>
                    <a:p>
                      <a:pPr defTabSz="914400">
                        <a:tabLst>
                          <a:tab pos="914400" algn="l"/>
                        </a:tabLst>
                        <a:defRPr>
                          <a:solidFill>
                            <a:srgbClr val="000000"/>
                          </a:solidFill>
                        </a:defRPr>
                      </a:pPr>
                      <a:r>
                        <a:rPr sz="2000">
                          <a:solidFill>
                            <a:srgbClr val="4F5C3F"/>
                          </a:solidFill>
                          <a:sym typeface="Georgia"/>
                        </a:rPr>
                        <a:t>Describe associations &amp; model relationships between drought types</a:t>
                      </a:r>
                    </a:p>
                  </a:txBody>
                  <a:tcPr marL="50800" marR="50800" marT="50800" marB="50800" anchor="ctr" anchorCtr="0" horzOverflow="overflow">
                    <a:lnR w="12700">
                      <a:solidFill>
                        <a:srgbClr val="51473B"/>
                      </a:solidFill>
                      <a:miter lim="400000"/>
                    </a:lnR>
                    <a:lnB w="12700">
                      <a:solidFill>
                        <a:srgbClr val="51473B"/>
                      </a:solidFill>
                      <a:miter lim="400000"/>
                    </a:lnB>
                  </a:tcPr>
                </a:tc>
              </a:tr>
            </a:tbl>
          </a:graphicData>
        </a:graphic>
      </p:graphicFrame>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Q2: How does taxa resistance and resilience In South Dakota compare with other published studies?"/>
          <p:cNvSpPr txBox="1"/>
          <p:nvPr>
            <p:ph type="title"/>
          </p:nvPr>
        </p:nvSpPr>
        <p:spPr>
          <a:prstGeom prst="rect">
            <a:avLst/>
          </a:prstGeom>
        </p:spPr>
        <p:txBody>
          <a:bodyPr/>
          <a:lstStyle>
            <a:lvl1pPr defTabSz="356362">
              <a:defRPr spc="195" sz="3904">
                <a:effectLst>
                  <a:outerShdw sx="100000" sy="100000" kx="0" ky="0" algn="b" rotWithShape="0" blurRad="15494" dist="15494" dir="16200000">
                    <a:srgbClr val="3A3A3A">
                      <a:alpha val="70000"/>
                    </a:srgbClr>
                  </a:outerShdw>
                </a:effectLst>
              </a:defRPr>
            </a:lvl1pPr>
          </a:lstStyle>
          <a:p>
            <a:pPr/>
            <a:r>
              <a:t>Q2: How does taxa resistance and resilience In South Dakota compare with other published studies?</a:t>
            </a:r>
          </a:p>
        </p:txBody>
      </p:sp>
      <p:graphicFrame>
        <p:nvGraphicFramePr>
          <p:cNvPr id="185" name="Table"/>
          <p:cNvGraphicFramePr/>
          <p:nvPr/>
        </p:nvGraphicFramePr>
        <p:xfrm>
          <a:off x="1181100" y="3046866"/>
          <a:ext cx="10974139" cy="6223001"/>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368300"/>
                <a:gridCol w="1866900"/>
                <a:gridCol w="1854200"/>
                <a:gridCol w="1612900"/>
                <a:gridCol w="1917700"/>
                <a:gridCol w="3022600"/>
              </a:tblGrid>
              <a:tr h="579101">
                <a:tc>
                  <a:txBody>
                    <a:bodyPr/>
                    <a:lstStyle/>
                    <a:p>
                      <a:pPr defTabSz="914400">
                        <a:tabLst>
                          <a:tab pos="914400" algn="l"/>
                        </a:tabLst>
                        <a:defRPr>
                          <a:solidFill>
                            <a:srgbClr val="000000"/>
                          </a:solidFill>
                        </a:defRPr>
                      </a:pPr>
                      <a:r>
                        <a:rPr sz="3000">
                          <a:solidFill>
                            <a:srgbClr val="4F5C3F"/>
                          </a:solidFill>
                          <a:sym typeface="Georgia"/>
                        </a:rPr>
                        <a:t>#</a:t>
                      </a:r>
                    </a:p>
                  </a:txBody>
                  <a:tcPr marL="50800" marR="50800" marT="50800" marB="50800" anchor="ctr" anchorCtr="0" horzOverflow="overflow">
                    <a:lnL w="12700">
                      <a:solidFill>
                        <a:srgbClr val="51473B"/>
                      </a:solidFill>
                      <a:miter lim="400000"/>
                    </a:lnL>
                    <a:blipFill rotWithShape="1">
                      <a:blip r:embed="rId2"/>
                      <a:srcRect l="0" t="0" r="0" b="0"/>
                      <a:tile tx="0" ty="0" sx="100000" sy="100000" flip="none" algn="tl"/>
                    </a:blipFill>
                  </a:tcPr>
                </a:tc>
                <a:tc>
                  <a:txBody>
                    <a:bodyPr/>
                    <a:lstStyle/>
                    <a:p>
                      <a:pPr defTabSz="914400">
                        <a:tabLst>
                          <a:tab pos="914400" algn="l"/>
                        </a:tabLst>
                        <a:defRPr>
                          <a:solidFill>
                            <a:srgbClr val="000000"/>
                          </a:solidFill>
                        </a:defRPr>
                      </a:pPr>
                      <a:r>
                        <a:rPr sz="3000">
                          <a:solidFill>
                            <a:srgbClr val="4F5C3F"/>
                          </a:solidFill>
                          <a:sym typeface="Georgia"/>
                        </a:rPr>
                        <a:t>Task</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tabLst>
                          <a:tab pos="914400" algn="l"/>
                        </a:tabLst>
                        <a:defRPr>
                          <a:solidFill>
                            <a:srgbClr val="000000"/>
                          </a:solidFill>
                        </a:defRPr>
                      </a:pPr>
                      <a:r>
                        <a:rPr sz="3000">
                          <a:solidFill>
                            <a:srgbClr val="4F5C3F"/>
                          </a:solidFill>
                          <a:sym typeface="Georgia"/>
                        </a:rPr>
                        <a:t>Dataset(s)</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tabLst>
                          <a:tab pos="914400" algn="l"/>
                        </a:tabLst>
                        <a:defRPr>
                          <a:solidFill>
                            <a:srgbClr val="000000"/>
                          </a:solidFill>
                        </a:defRPr>
                      </a:pPr>
                      <a:r>
                        <a:rPr sz="3000">
                          <a:solidFill>
                            <a:srgbClr val="4F5C3F"/>
                          </a:solidFill>
                          <a:sym typeface="Georgia"/>
                        </a:rPr>
                        <a:t>Method</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tabLst>
                          <a:tab pos="914400" algn="l"/>
                        </a:tabLst>
                        <a:defRPr>
                          <a:solidFill>
                            <a:srgbClr val="000000"/>
                          </a:solidFill>
                        </a:defRPr>
                      </a:pPr>
                      <a:r>
                        <a:rPr sz="3000">
                          <a:solidFill>
                            <a:srgbClr val="4F5C3F"/>
                          </a:solidFill>
                          <a:sym typeface="Georgia"/>
                        </a:rPr>
                        <a:t>Approach</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tabLst>
                          <a:tab pos="914400" algn="l"/>
                        </a:tabLst>
                        <a:defRPr>
                          <a:solidFill>
                            <a:srgbClr val="000000"/>
                          </a:solidFill>
                        </a:defRPr>
                      </a:pPr>
                      <a:r>
                        <a:rPr sz="3000">
                          <a:solidFill>
                            <a:srgbClr val="4F5C3F"/>
                          </a:solidFill>
                          <a:sym typeface="Georgia"/>
                        </a:rPr>
                        <a:t>Outcome</a:t>
                      </a:r>
                    </a:p>
                  </a:txBody>
                  <a:tcPr marL="50800" marR="50800" marT="50800" marB="50800" anchor="ctr" anchorCtr="0" horzOverflow="overflow">
                    <a:lnR w="12700">
                      <a:solidFill>
                        <a:srgbClr val="51473B"/>
                      </a:solidFill>
                      <a:miter lim="400000"/>
                    </a:lnR>
                    <a:blipFill rotWithShape="1">
                      <a:blip r:embed="rId2"/>
                      <a:srcRect l="0" t="0" r="0" b="0"/>
                      <a:tile tx="0" ty="0" sx="100000" sy="100000" flip="none" algn="tl"/>
                    </a:blipFill>
                  </a:tcPr>
                </a:tc>
              </a:tr>
              <a:tr h="1812040">
                <a:tc>
                  <a:txBody>
                    <a:bodyPr/>
                    <a:lstStyle/>
                    <a:p>
                      <a:pPr defTabSz="914400">
                        <a:tabLst>
                          <a:tab pos="914400" algn="l"/>
                        </a:tabLst>
                        <a:defRPr>
                          <a:solidFill>
                            <a:srgbClr val="000000"/>
                          </a:solidFill>
                        </a:defRPr>
                      </a:pPr>
                      <a:r>
                        <a:rPr b="1" sz="2000">
                          <a:solidFill>
                            <a:srgbClr val="4F5C3F"/>
                          </a:solidFill>
                          <a:sym typeface="Georgia"/>
                        </a:rPr>
                        <a:t>1</a:t>
                      </a:r>
                    </a:p>
                  </a:txBody>
                  <a:tcPr marL="50800" marR="50800" marT="50800" marB="50800" anchor="ctr" anchorCtr="0" horzOverflow="overflow">
                    <a:lnL w="12700">
                      <a:solidFill>
                        <a:srgbClr val="51473B"/>
                      </a:solidFill>
                      <a:miter lim="400000"/>
                    </a:lnL>
                    <a:lnR w="12700">
                      <a:solidFill>
                        <a:srgbClr val="C9C5BC">
                          <a:alpha val="80000"/>
                        </a:srgbClr>
                      </a:solidFill>
                      <a:miter lim="400000"/>
                    </a:lnR>
                    <a:lnB w="12700">
                      <a:solidFill>
                        <a:srgbClr val="C9C5BC">
                          <a:alpha val="80000"/>
                        </a:srgbClr>
                      </a:solidFill>
                      <a:miter lim="400000"/>
                    </a:lnB>
                  </a:tcPr>
                </a:tc>
                <a:tc>
                  <a:txBody>
                    <a:bodyPr/>
                    <a:lstStyle/>
                    <a:p>
                      <a:pPr defTabSz="914400">
                        <a:tabLst>
                          <a:tab pos="914400" algn="l"/>
                        </a:tabLst>
                        <a:defRPr>
                          <a:solidFill>
                            <a:srgbClr val="000000"/>
                          </a:solidFill>
                        </a:defRPr>
                      </a:pPr>
                      <a:r>
                        <a:rPr sz="2000">
                          <a:solidFill>
                            <a:srgbClr val="4F5C3F"/>
                          </a:solidFill>
                          <a:sym typeface="Georgia"/>
                        </a:rPr>
                        <a:t>Identify resistance, and resilience of common local taxa in PRR streams</a:t>
                      </a:r>
                    </a:p>
                  </a:txBody>
                  <a:tcPr marL="50800" marR="50800" marT="50800" marB="50800" anchor="ctr" anchorCtr="0" horzOverflow="overflow">
                    <a:lnL w="12700">
                      <a:solidFill>
                        <a:srgbClr val="C9C5BC">
                          <a:alpha val="80000"/>
                        </a:srgbClr>
                      </a:solidFill>
                      <a:miter lim="400000"/>
                    </a:lnL>
                    <a:lnR w="25400">
                      <a:solidFill>
                        <a:srgbClr val="51473B"/>
                      </a:solidFill>
                      <a:miter lim="400000"/>
                    </a:lnR>
                    <a:lnB w="12700">
                      <a:solidFill>
                        <a:srgbClr val="C9C5BC">
                          <a:alpha val="80000"/>
                        </a:srgbClr>
                      </a:solidFill>
                      <a:miter lim="400000"/>
                    </a:lnB>
                  </a:tcPr>
                </a:tc>
                <a:tc>
                  <a:txBody>
                    <a:bodyPr/>
                    <a:lstStyle/>
                    <a:p>
                      <a:pPr defTabSz="914400">
                        <a:tabLst>
                          <a:tab pos="914400" algn="l"/>
                        </a:tabLst>
                        <a:defRPr>
                          <a:solidFill>
                            <a:srgbClr val="000000"/>
                          </a:solidFill>
                        </a:defRPr>
                      </a:pPr>
                      <a:r>
                        <a:rPr sz="2000">
                          <a:solidFill>
                            <a:srgbClr val="4F5C3F"/>
                          </a:solidFill>
                          <a:sym typeface="Georgia"/>
                        </a:rPr>
                        <a:t>Taxa – site matrix</a:t>
                      </a:r>
                    </a:p>
                  </a:txBody>
                  <a:tcPr marL="50800" marR="50800" marT="50800" marB="50800" anchor="ctr" anchorCtr="0" horzOverflow="overflow">
                    <a:lnL w="25400">
                      <a:solidFill>
                        <a:srgbClr val="51473B"/>
                      </a:solidFill>
                      <a:miter lim="400000"/>
                    </a:lnL>
                  </a:tcPr>
                </a:tc>
                <a:tc>
                  <a:txBody>
                    <a:bodyPr/>
                    <a:lstStyle/>
                    <a:p>
                      <a:pPr defTabSz="914400">
                        <a:tabLst>
                          <a:tab pos="914400" algn="l"/>
                        </a:tabLst>
                        <a:defRPr>
                          <a:solidFill>
                            <a:srgbClr val="000000"/>
                          </a:solidFill>
                        </a:defRPr>
                      </a:pPr>
                      <a:r>
                        <a:rPr sz="2000">
                          <a:solidFill>
                            <a:srgbClr val="4F5C3F"/>
                          </a:solidFill>
                          <a:sym typeface="Georgia"/>
                        </a:rPr>
                        <a:t>Enumeration</a:t>
                      </a:r>
                    </a:p>
                  </a:txBody>
                  <a:tcPr marL="50800" marR="50800" marT="50800" marB="50800" anchor="ctr" anchorCtr="0" horzOverflow="overflow"/>
                </a:tc>
                <a:tc>
                  <a:txBody>
                    <a:bodyPr/>
                    <a:lstStyle/>
                    <a:p>
                      <a:pPr defTabSz="914400">
                        <a:tabLst>
                          <a:tab pos="914400" algn="l"/>
                        </a:tabLst>
                        <a:defRPr>
                          <a:solidFill>
                            <a:srgbClr val="000000"/>
                          </a:solidFill>
                        </a:defRPr>
                      </a:pPr>
                      <a:r>
                        <a:rPr sz="2000">
                          <a:solidFill>
                            <a:srgbClr val="4F5C3F"/>
                          </a:solidFill>
                          <a:sym typeface="Georgia"/>
                        </a:rPr>
                        <a:t>‘dplyr’, ‘tidyr’, ‘purrr’ packages</a:t>
                      </a:r>
                    </a:p>
                  </a:txBody>
                  <a:tcPr marL="50800" marR="50800" marT="50800" marB="50800" anchor="ctr" anchorCtr="0" horzOverflow="overflow"/>
                </a:tc>
                <a:tc>
                  <a:txBody>
                    <a:bodyPr/>
                    <a:lstStyle/>
                    <a:p>
                      <a:pPr defTabSz="914400">
                        <a:tabLst>
                          <a:tab pos="914400" algn="l"/>
                        </a:tabLst>
                        <a:defRPr>
                          <a:solidFill>
                            <a:srgbClr val="000000"/>
                          </a:solidFill>
                        </a:defRPr>
                      </a:pPr>
                      <a:r>
                        <a:rPr sz="2000">
                          <a:solidFill>
                            <a:srgbClr val="4F5C3F"/>
                          </a:solidFill>
                          <a:sym typeface="Georgia"/>
                        </a:rPr>
                        <a:t>Actual likelihoods of taxa being 
‘’resistant’, ‘strongly resilient’, ‘weakly resilient’, ’extirpated’  </a:t>
                      </a:r>
                    </a:p>
                  </a:txBody>
                  <a:tcPr marL="50800" marR="50800" marT="50800" marB="50800" anchor="ctr" anchorCtr="0" horzOverflow="overflow">
                    <a:lnR w="12700">
                      <a:solidFill>
                        <a:srgbClr val="51473B"/>
                      </a:solidFill>
                      <a:miter lim="400000"/>
                    </a:lnR>
                  </a:tcPr>
                </a:tc>
              </a:tr>
              <a:tr h="1695489">
                <a:tc>
                  <a:txBody>
                    <a:bodyPr/>
                    <a:lstStyle/>
                    <a:p>
                      <a:pPr defTabSz="914400">
                        <a:tabLst>
                          <a:tab pos="914400" algn="l"/>
                        </a:tabLst>
                        <a:defRPr>
                          <a:solidFill>
                            <a:srgbClr val="000000"/>
                          </a:solidFill>
                        </a:defRPr>
                      </a:pPr>
                      <a:r>
                        <a:rPr b="1" sz="2000">
                          <a:solidFill>
                            <a:srgbClr val="4F5C3F"/>
                          </a:solidFill>
                          <a:sym typeface="Georgia"/>
                        </a:rPr>
                        <a:t>2</a:t>
                      </a:r>
                    </a:p>
                  </a:txBody>
                  <a:tcPr marL="50800" marR="50800" marT="50800" marB="50800" anchor="ctr" anchorCtr="0" horzOverflow="overflow">
                    <a:lnL w="12700">
                      <a:solidFill>
                        <a:srgbClr val="51473B"/>
                      </a:solidFill>
                      <a:miter lim="400000"/>
                    </a:lnL>
                    <a:lnR w="12700">
                      <a:solidFill>
                        <a:srgbClr val="C9C5BC">
                          <a:alpha val="80000"/>
                        </a:srgbClr>
                      </a:solidFill>
                      <a:miter lim="400000"/>
                    </a:lnR>
                    <a:lnT w="12700">
                      <a:solidFill>
                        <a:srgbClr val="C9C5BC">
                          <a:alpha val="80000"/>
                        </a:srgbClr>
                      </a:solidFill>
                      <a:miter lim="400000"/>
                    </a:lnT>
                    <a:lnB w="12700">
                      <a:solidFill>
                        <a:srgbClr val="C9C5BC">
                          <a:alpha val="80000"/>
                        </a:srgbClr>
                      </a:solidFill>
                      <a:miter lim="400000"/>
                    </a:lnB>
                  </a:tcPr>
                </a:tc>
                <a:tc>
                  <a:txBody>
                    <a:bodyPr/>
                    <a:lstStyle/>
                    <a:p>
                      <a:pPr defTabSz="914400">
                        <a:tabLst>
                          <a:tab pos="914400" algn="l"/>
                        </a:tabLst>
                        <a:defRPr>
                          <a:solidFill>
                            <a:srgbClr val="000000"/>
                          </a:solidFill>
                        </a:defRPr>
                      </a:pPr>
                      <a:r>
                        <a:rPr sz="2000">
                          <a:solidFill>
                            <a:srgbClr val="4F5C3F"/>
                          </a:solidFill>
                          <a:sym typeface="Georgia"/>
                        </a:rPr>
                        <a:t>Identify resistance and resilience of common local taxa in other streams</a:t>
                      </a:r>
                    </a:p>
                  </a:txBody>
                  <a:tcPr marL="50800" marR="50800" marT="50800" marB="50800" anchor="ctr" anchorCtr="0" horzOverflow="overflow">
                    <a:lnL w="12700">
                      <a:solidFill>
                        <a:srgbClr val="C9C5BC">
                          <a:alpha val="80000"/>
                        </a:srgbClr>
                      </a:solidFill>
                      <a:miter lim="400000"/>
                    </a:lnL>
                    <a:lnR w="25400">
                      <a:solidFill>
                        <a:srgbClr val="51473B"/>
                      </a:solidFill>
                      <a:miter lim="400000"/>
                    </a:lnR>
                    <a:lnT w="12700">
                      <a:solidFill>
                        <a:srgbClr val="C9C5BC">
                          <a:alpha val="80000"/>
                        </a:srgbClr>
                      </a:solidFill>
                      <a:miter lim="400000"/>
                    </a:lnT>
                    <a:lnB w="12700">
                      <a:solidFill>
                        <a:srgbClr val="C9C5BC">
                          <a:alpha val="80000"/>
                        </a:srgbClr>
                      </a:solidFill>
                      <a:miter lim="400000"/>
                    </a:lnB>
                  </a:tcPr>
                </a:tc>
                <a:tc>
                  <a:txBody>
                    <a:bodyPr/>
                    <a:lstStyle/>
                    <a:p>
                      <a:pPr defTabSz="914400">
                        <a:tabLst>
                          <a:tab pos="914400" algn="l"/>
                        </a:tabLst>
                        <a:defRPr>
                          <a:solidFill>
                            <a:srgbClr val="000000"/>
                          </a:solidFill>
                        </a:defRPr>
                      </a:pPr>
                      <a:r>
                        <a:rPr sz="2000">
                          <a:solidFill>
                            <a:srgbClr val="4F5C3F"/>
                          </a:solidFill>
                          <a:sym typeface="Georgia"/>
                        </a:rPr>
                        <a:t>Pdfs of published literature</a:t>
                      </a:r>
                    </a:p>
                  </a:txBody>
                  <a:tcPr marL="50800" marR="50800" marT="50800" marB="50800" anchor="ctr" anchorCtr="0" horzOverflow="overflow">
                    <a:lnL w="25400">
                      <a:solidFill>
                        <a:srgbClr val="51473B"/>
                      </a:solidFill>
                      <a:miter lim="400000"/>
                    </a:lnL>
                  </a:tcPr>
                </a:tc>
                <a:tc>
                  <a:txBody>
                    <a:bodyPr/>
                    <a:lstStyle/>
                    <a:p>
                      <a:pPr defTabSz="914400">
                        <a:tabLst>
                          <a:tab pos="914400" algn="l"/>
                        </a:tabLst>
                        <a:defRPr>
                          <a:solidFill>
                            <a:srgbClr val="000000"/>
                          </a:solidFill>
                        </a:defRPr>
                      </a:pPr>
                      <a:r>
                        <a:rPr sz="2000">
                          <a:solidFill>
                            <a:srgbClr val="4F5C3F"/>
                          </a:solidFill>
                          <a:sym typeface="Georgia"/>
                        </a:rPr>
                        <a:t>Text mining</a:t>
                      </a:r>
                    </a:p>
                  </a:txBody>
                  <a:tcPr marL="50800" marR="50800" marT="50800" marB="50800" anchor="ctr" anchorCtr="0" horzOverflow="overflow"/>
                </a:tc>
                <a:tc>
                  <a:txBody>
                    <a:bodyPr/>
                    <a:lstStyle/>
                    <a:p>
                      <a:pPr defTabSz="914400">
                        <a:tabLst>
                          <a:tab pos="914400" algn="l"/>
                        </a:tabLst>
                        <a:defRPr>
                          <a:solidFill>
                            <a:srgbClr val="000000"/>
                          </a:solidFill>
                        </a:defRPr>
                      </a:pPr>
                      <a:r>
                        <a:rPr sz="2000">
                          <a:solidFill>
                            <a:srgbClr val="4F5C3F"/>
                          </a:solidFill>
                          <a:sym typeface="Georgia"/>
                        </a:rPr>
                        <a:t>‘pdfsearch’ package</a:t>
                      </a:r>
                    </a:p>
                  </a:txBody>
                  <a:tcPr marL="50800" marR="50800" marT="50800" marB="50800" anchor="ctr" anchorCtr="0" horzOverflow="overflow"/>
                </a:tc>
                <a:tc>
                  <a:txBody>
                    <a:bodyPr/>
                    <a:lstStyle/>
                    <a:p>
                      <a:pPr defTabSz="914400">
                        <a:tabLst>
                          <a:tab pos="914400" algn="l"/>
                        </a:tabLst>
                        <a:defRPr>
                          <a:solidFill>
                            <a:srgbClr val="000000"/>
                          </a:solidFill>
                        </a:defRPr>
                      </a:pPr>
                      <a:r>
                        <a:rPr sz="2000">
                          <a:solidFill>
                            <a:srgbClr val="4F5C3F"/>
                          </a:solidFill>
                          <a:sym typeface="Georgia"/>
                        </a:rPr>
                        <a:t>Expected likelihoods of taxa being 
‘’resistant’, ‘strongly resilient’, ‘weakly resilient’, ‘extirpated’</a:t>
                      </a:r>
                    </a:p>
                  </a:txBody>
                  <a:tcPr marL="50800" marR="50800" marT="50800" marB="50800" anchor="ctr" anchorCtr="0" horzOverflow="overflow">
                    <a:lnR w="12700">
                      <a:solidFill>
                        <a:srgbClr val="51473B"/>
                      </a:solidFill>
                      <a:miter lim="400000"/>
                    </a:lnR>
                  </a:tcPr>
                </a:tc>
              </a:tr>
              <a:tr h="952500">
                <a:tc>
                  <a:txBody>
                    <a:bodyPr/>
                    <a:lstStyle/>
                    <a:p>
                      <a:pPr defTabSz="914400">
                        <a:tabLst>
                          <a:tab pos="914400" algn="l"/>
                        </a:tabLst>
                        <a:defRPr>
                          <a:solidFill>
                            <a:srgbClr val="000000"/>
                          </a:solidFill>
                        </a:defRPr>
                      </a:pPr>
                      <a:r>
                        <a:rPr b="1" sz="2000">
                          <a:solidFill>
                            <a:srgbClr val="4F5C3F"/>
                          </a:solidFill>
                          <a:sym typeface="Georgia"/>
                        </a:rPr>
                        <a:t>3</a:t>
                      </a:r>
                    </a:p>
                  </a:txBody>
                  <a:tcPr marL="50800" marR="50800" marT="50800" marB="50800" anchor="ctr" anchorCtr="0" horzOverflow="overflow">
                    <a:lnL w="12700">
                      <a:solidFill>
                        <a:srgbClr val="51473B"/>
                      </a:solidFill>
                      <a:miter lim="400000"/>
                    </a:lnL>
                    <a:lnR w="12700">
                      <a:solidFill>
                        <a:srgbClr val="C9C5BC">
                          <a:alpha val="80000"/>
                        </a:srgbClr>
                      </a:solidFill>
                      <a:miter lim="400000"/>
                    </a:lnR>
                    <a:lnT w="12700">
                      <a:solidFill>
                        <a:srgbClr val="C9C5BC">
                          <a:alpha val="80000"/>
                        </a:srgbClr>
                      </a:solidFill>
                      <a:miter lim="400000"/>
                    </a:lnT>
                    <a:lnB w="12700">
                      <a:solidFill>
                        <a:srgbClr val="51473B"/>
                      </a:solidFill>
                      <a:miter lim="400000"/>
                    </a:lnB>
                  </a:tcPr>
                </a:tc>
                <a:tc>
                  <a:txBody>
                    <a:bodyPr/>
                    <a:lstStyle/>
                    <a:p>
                      <a:pPr defTabSz="914400">
                        <a:tabLst>
                          <a:tab pos="914400" algn="l"/>
                        </a:tabLst>
                        <a:defRPr>
                          <a:solidFill>
                            <a:srgbClr val="000000"/>
                          </a:solidFill>
                        </a:defRPr>
                      </a:pPr>
                      <a:r>
                        <a:rPr sz="2000">
                          <a:solidFill>
                            <a:srgbClr val="4F5C3F"/>
                          </a:solidFill>
                          <a:sym typeface="Georgia"/>
                        </a:rPr>
                        <a:t>Test for resistance and resilience</a:t>
                      </a:r>
                    </a:p>
                  </a:txBody>
                  <a:tcPr marL="50800" marR="50800" marT="50800" marB="50800" anchor="ctr" anchorCtr="0" horzOverflow="overflow">
                    <a:lnL w="12700">
                      <a:solidFill>
                        <a:srgbClr val="C9C5BC">
                          <a:alpha val="80000"/>
                        </a:srgbClr>
                      </a:solidFill>
                      <a:miter lim="400000"/>
                    </a:lnL>
                    <a:lnR w="25400">
                      <a:solidFill>
                        <a:srgbClr val="51473B"/>
                      </a:solidFill>
                      <a:miter lim="400000"/>
                    </a:lnR>
                    <a:lnT w="12700">
                      <a:solidFill>
                        <a:srgbClr val="C9C5BC">
                          <a:alpha val="80000"/>
                        </a:srgbClr>
                      </a:solidFill>
                      <a:miter lim="400000"/>
                    </a:lnT>
                    <a:lnB w="12700">
                      <a:solidFill>
                        <a:srgbClr val="51473B"/>
                      </a:solidFill>
                      <a:miter lim="400000"/>
                    </a:lnB>
                  </a:tcPr>
                </a:tc>
                <a:tc>
                  <a:txBody>
                    <a:bodyPr/>
                    <a:lstStyle/>
                    <a:p>
                      <a:pPr defTabSz="914400">
                        <a:tabLst>
                          <a:tab pos="914400" algn="l"/>
                        </a:tabLst>
                        <a:defRPr>
                          <a:solidFill>
                            <a:srgbClr val="000000"/>
                          </a:solidFill>
                        </a:defRPr>
                      </a:pPr>
                      <a:r>
                        <a:rPr sz="2000">
                          <a:solidFill>
                            <a:srgbClr val="4F5C3F"/>
                          </a:solidFill>
                          <a:sym typeface="Georgia"/>
                        </a:rPr>
                        <a:t>Contingency tables of above data</a:t>
                      </a:r>
                    </a:p>
                  </a:txBody>
                  <a:tcPr marL="50800" marR="50800" marT="50800" marB="50800" anchor="ctr" anchorCtr="0" horzOverflow="overflow">
                    <a:lnL w="25400">
                      <a:solidFill>
                        <a:srgbClr val="51473B"/>
                      </a:solidFill>
                      <a:miter lim="400000"/>
                    </a:lnL>
                    <a:lnB w="12700">
                      <a:solidFill>
                        <a:srgbClr val="51473B"/>
                      </a:solidFill>
                      <a:miter lim="400000"/>
                    </a:lnB>
                  </a:tcPr>
                </a:tc>
                <a:tc>
                  <a:txBody>
                    <a:bodyPr/>
                    <a:lstStyle/>
                    <a:p>
                      <a:pPr defTabSz="914400">
                        <a:tabLst>
                          <a:tab pos="914400" algn="l"/>
                        </a:tabLst>
                        <a:defRPr>
                          <a:solidFill>
                            <a:srgbClr val="000000"/>
                          </a:solidFill>
                        </a:defRPr>
                      </a:pPr>
                      <a:r>
                        <a:rPr sz="2000">
                          <a:solidFill>
                            <a:srgbClr val="4F5C3F"/>
                          </a:solidFill>
                          <a:sym typeface="Georgia"/>
                        </a:rPr>
                        <a:t>Contingency table analysis</a:t>
                      </a:r>
                    </a:p>
                  </a:txBody>
                  <a:tcPr marL="50800" marR="50800" marT="50800" marB="50800" anchor="ctr" anchorCtr="0" horzOverflow="overflow">
                    <a:lnB w="12700">
                      <a:solidFill>
                        <a:srgbClr val="51473B"/>
                      </a:solidFill>
                      <a:miter lim="400000"/>
                    </a:lnB>
                  </a:tcPr>
                </a:tc>
                <a:tc>
                  <a:txBody>
                    <a:bodyPr/>
                    <a:lstStyle/>
                    <a:p>
                      <a:pPr defTabSz="914400">
                        <a:tabLst>
                          <a:tab pos="914400" algn="l"/>
                        </a:tabLst>
                        <a:defRPr>
                          <a:solidFill>
                            <a:srgbClr val="000000"/>
                          </a:solidFill>
                        </a:defRPr>
                      </a:pPr>
                      <a:r>
                        <a:rPr sz="2000">
                          <a:solidFill>
                            <a:srgbClr val="4F5C3F"/>
                          </a:solidFill>
                          <a:sym typeface="Georgia"/>
                        </a:rPr>
                        <a:t>‘vcd’ &amp; ‘vcdExtra’ packages</a:t>
                      </a:r>
                    </a:p>
                  </a:txBody>
                  <a:tcPr marL="50800" marR="50800" marT="50800" marB="50800" anchor="ctr" anchorCtr="0" horzOverflow="overflow">
                    <a:lnB w="12700">
                      <a:solidFill>
                        <a:srgbClr val="51473B"/>
                      </a:solidFill>
                      <a:miter lim="400000"/>
                    </a:lnB>
                  </a:tcPr>
                </a:tc>
                <a:tc>
                  <a:txBody>
                    <a:bodyPr/>
                    <a:lstStyle/>
                    <a:p>
                      <a:pPr defTabSz="914400">
                        <a:tabLst>
                          <a:tab pos="914400" algn="l"/>
                        </a:tabLst>
                        <a:defRPr>
                          <a:solidFill>
                            <a:srgbClr val="000000"/>
                          </a:solidFill>
                        </a:defRPr>
                      </a:pPr>
                      <a:r>
                        <a:rPr sz="2000">
                          <a:solidFill>
                            <a:srgbClr val="4F5C3F"/>
                          </a:solidFill>
                          <a:sym typeface="Georgia"/>
                        </a:rPr>
                        <a:t>Likelihood that a given taxon exhibits resistance &amp; resilience traits</a:t>
                      </a:r>
                    </a:p>
                  </a:txBody>
                  <a:tcPr marL="50800" marR="50800" marT="50800" marB="50800" anchor="ctr" anchorCtr="0" horzOverflow="overflow">
                    <a:lnR w="12700">
                      <a:solidFill>
                        <a:srgbClr val="51473B"/>
                      </a:solidFill>
                      <a:miter lim="400000"/>
                    </a:lnR>
                    <a:lnB w="12700">
                      <a:solidFill>
                        <a:srgbClr val="51473B"/>
                      </a:solidFill>
                      <a:miter lim="400000"/>
                    </a:lnB>
                  </a:tcPr>
                </a:tc>
              </a:tr>
            </a:tbl>
          </a:graphicData>
        </a:graphic>
      </p:graphicFrame>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Q3:Does Drought cause macroinvertebrate community regime shift?"/>
          <p:cNvSpPr txBox="1"/>
          <p:nvPr>
            <p:ph type="title"/>
          </p:nvPr>
        </p:nvSpPr>
        <p:spPr>
          <a:prstGeom prst="rect">
            <a:avLst/>
          </a:prstGeom>
        </p:spPr>
        <p:txBody>
          <a:bodyPr/>
          <a:lstStyle>
            <a:lvl1pPr defTabSz="432308">
              <a:defRPr spc="236" sz="4736">
                <a:effectLst>
                  <a:outerShdw sx="100000" sy="100000" kx="0" ky="0" algn="b" rotWithShape="0" blurRad="18796" dist="18796" dir="16200000">
                    <a:srgbClr val="3A3A3A">
                      <a:alpha val="70000"/>
                    </a:srgbClr>
                  </a:outerShdw>
                </a:effectLst>
              </a:defRPr>
            </a:lvl1pPr>
          </a:lstStyle>
          <a:p>
            <a:pPr/>
            <a:r>
              <a:t>Q3:Does Drought cause macroinvertebrate community regime shift?</a:t>
            </a:r>
          </a:p>
        </p:txBody>
      </p:sp>
      <p:grpSp>
        <p:nvGrpSpPr>
          <p:cNvPr id="190" name="Group"/>
          <p:cNvGrpSpPr/>
          <p:nvPr/>
        </p:nvGrpSpPr>
        <p:grpSpPr>
          <a:xfrm>
            <a:off x="1097380" y="3489909"/>
            <a:ext cx="10988009" cy="6223001"/>
            <a:chOff x="11530" y="25400"/>
            <a:chExt cx="10988008" cy="6223000"/>
          </a:xfrm>
        </p:grpSpPr>
        <p:graphicFrame>
          <p:nvGraphicFramePr>
            <p:cNvPr id="188" name="Table"/>
            <p:cNvGraphicFramePr/>
            <p:nvPr/>
          </p:nvGraphicFramePr>
          <p:xfrm>
            <a:off x="25400" y="25400"/>
            <a:ext cx="10974139" cy="6223000"/>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368300"/>
                  <a:gridCol w="2552700"/>
                  <a:gridCol w="2070100"/>
                  <a:gridCol w="1841500"/>
                  <a:gridCol w="1892300"/>
                  <a:gridCol w="2057400"/>
                </a:tblGrid>
                <a:tr h="565150">
                  <a:tc>
                    <a:txBody>
                      <a:bodyPr/>
                      <a:lstStyle/>
                      <a:p>
                        <a:pPr defTabSz="914400">
                          <a:lnSpc>
                            <a:spcPct val="100000"/>
                          </a:lnSpc>
                          <a:tabLst>
                            <a:tab pos="914400" algn="l"/>
                          </a:tabLst>
                          <a:defRPr sz="1800">
                            <a:solidFill>
                              <a:srgbClr val="000000"/>
                            </a:solidFill>
                            <a:effectLst/>
                          </a:defRPr>
                        </a:pPr>
                        <a:r>
                          <a:rPr sz="3000">
                            <a:solidFill>
                              <a:srgbClr val="4F5C3F"/>
                            </a:solidFill>
                          </a:rPr>
                          <a:t>#</a:t>
                        </a:r>
                      </a:p>
                    </a:txBody>
                    <a:tcPr marL="50800" marR="50800" marT="50800" marB="50800" anchor="ctr" anchorCtr="0" horzOverflow="overflow">
                      <a:lnL w="12700">
                        <a:solidFill>
                          <a:srgbClr val="51473B"/>
                        </a:solidFill>
                        <a:miter lim="400000"/>
                      </a:lnL>
                      <a:blipFill rotWithShape="1">
                        <a:blip r:embed="rId2"/>
                        <a:srcRect l="0" t="0" r="0" b="0"/>
                        <a:tile tx="0" ty="0" sx="100000" sy="100000" flip="none" algn="tl"/>
                      </a:blipFill>
                    </a:tcPr>
                  </a:tc>
                  <a:tc>
                    <a:txBody>
                      <a:bodyPr/>
                      <a:lstStyle/>
                      <a:p>
                        <a:pPr defTabSz="914400">
                          <a:lnSpc>
                            <a:spcPct val="100000"/>
                          </a:lnSpc>
                          <a:tabLst>
                            <a:tab pos="914400" algn="l"/>
                          </a:tabLst>
                          <a:defRPr sz="1800">
                            <a:solidFill>
                              <a:srgbClr val="000000"/>
                            </a:solidFill>
                            <a:effectLst/>
                          </a:defRPr>
                        </a:pPr>
                        <a:r>
                          <a:rPr sz="3000">
                            <a:solidFill>
                              <a:srgbClr val="4F5C3F"/>
                            </a:solidFill>
                          </a:rPr>
                          <a:t>Task</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lnSpc>
                            <a:spcPct val="100000"/>
                          </a:lnSpc>
                          <a:tabLst>
                            <a:tab pos="914400" algn="l"/>
                          </a:tabLst>
                          <a:defRPr sz="1800">
                            <a:solidFill>
                              <a:srgbClr val="000000"/>
                            </a:solidFill>
                            <a:effectLst/>
                          </a:defRPr>
                        </a:pPr>
                        <a:r>
                          <a:rPr sz="3000">
                            <a:solidFill>
                              <a:srgbClr val="4F5C3F"/>
                            </a:solidFill>
                          </a:rPr>
                          <a:t>Dataset(s)</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lnSpc>
                            <a:spcPct val="100000"/>
                          </a:lnSpc>
                          <a:tabLst>
                            <a:tab pos="914400" algn="l"/>
                          </a:tabLst>
                          <a:defRPr sz="1800">
                            <a:solidFill>
                              <a:srgbClr val="000000"/>
                            </a:solidFill>
                            <a:effectLst/>
                          </a:defRPr>
                        </a:pPr>
                        <a:r>
                          <a:rPr sz="3000">
                            <a:solidFill>
                              <a:srgbClr val="4F5C3F"/>
                            </a:solidFill>
                          </a:rPr>
                          <a:t>Method</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lnSpc>
                            <a:spcPct val="100000"/>
                          </a:lnSpc>
                          <a:tabLst>
                            <a:tab pos="914400" algn="l"/>
                          </a:tabLst>
                          <a:defRPr sz="1800">
                            <a:solidFill>
                              <a:srgbClr val="000000"/>
                            </a:solidFill>
                            <a:effectLst/>
                          </a:defRPr>
                        </a:pPr>
                        <a:r>
                          <a:rPr sz="3000">
                            <a:solidFill>
                              <a:srgbClr val="4F5C3F"/>
                            </a:solidFill>
                          </a:rPr>
                          <a:t>Approach</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lnSpc>
                            <a:spcPct val="100000"/>
                          </a:lnSpc>
                          <a:tabLst>
                            <a:tab pos="914400" algn="l"/>
                          </a:tabLst>
                          <a:defRPr sz="1800">
                            <a:solidFill>
                              <a:srgbClr val="000000"/>
                            </a:solidFill>
                            <a:effectLst/>
                          </a:defRPr>
                        </a:pPr>
                        <a:r>
                          <a:rPr sz="3000">
                            <a:solidFill>
                              <a:srgbClr val="4F5C3F"/>
                            </a:solidFill>
                          </a:rPr>
                          <a:t>Outcome</a:t>
                        </a:r>
                      </a:p>
                    </a:txBody>
                    <a:tcPr marL="50800" marR="50800" marT="50800" marB="50800" anchor="ctr" anchorCtr="0" horzOverflow="overflow">
                      <a:lnR w="12700">
                        <a:solidFill>
                          <a:srgbClr val="51473B"/>
                        </a:solidFill>
                        <a:miter lim="400000"/>
                      </a:lnR>
                      <a:blipFill rotWithShape="1">
                        <a:blip r:embed="rId2"/>
                        <a:srcRect l="0" t="0" r="0" b="0"/>
                        <a:tile tx="0" ty="0" sx="100000" sy="100000" flip="none" algn="tl"/>
                      </a:blipFill>
                    </a:tcPr>
                  </a:tc>
                </a:tr>
                <a:tr h="2076450">
                  <a:tc>
                    <a:txBody>
                      <a:bodyPr/>
                      <a:lstStyle/>
                      <a:p>
                        <a:pPr defTabSz="914400">
                          <a:lnSpc>
                            <a:spcPct val="100000"/>
                          </a:lnSpc>
                          <a:tabLst>
                            <a:tab pos="914400" algn="l"/>
                          </a:tabLst>
                          <a:defRPr sz="1800">
                            <a:solidFill>
                              <a:srgbClr val="000000"/>
                            </a:solidFill>
                            <a:effectLst/>
                          </a:defRPr>
                        </a:pPr>
                        <a:r>
                          <a:rPr b="1" sz="2000">
                            <a:solidFill>
                              <a:srgbClr val="4F5C3F"/>
                            </a:solidFill>
                          </a:rPr>
                          <a:t>1</a:t>
                        </a:r>
                      </a:p>
                    </a:txBody>
                    <a:tcPr marL="50800" marR="50800" marT="50800" marB="50800" anchor="ctr" anchorCtr="0" horzOverflow="overflow">
                      <a:lnL w="12700">
                        <a:solidFill>
                          <a:srgbClr val="51473B"/>
                        </a:solidFill>
                        <a:miter lim="400000"/>
                      </a:lnL>
                      <a:lnR w="12700">
                        <a:solidFill>
                          <a:srgbClr val="C9C5BC">
                            <a:alpha val="80000"/>
                          </a:srgbClr>
                        </a:solidFill>
                        <a:miter lim="400000"/>
                      </a:lnR>
                      <a:lnB w="12700">
                        <a:solidFill>
                          <a:srgbClr val="C9C5BC">
                            <a:alpha val="80000"/>
                          </a:srgbClr>
                        </a:solidFill>
                        <a:miter lim="400000"/>
                      </a:lnB>
                    </a:tcPr>
                  </a:tc>
                  <a:tc>
                    <a:txBody>
                      <a:bodyPr/>
                      <a:lstStyle/>
                      <a:p>
                        <a:pPr defTabSz="914400">
                          <a:lnSpc>
                            <a:spcPct val="100000"/>
                          </a:lnSpc>
                          <a:tabLst>
                            <a:tab pos="914400" algn="l"/>
                          </a:tabLst>
                          <a:defRPr sz="1800">
                            <a:solidFill>
                              <a:srgbClr val="000000"/>
                            </a:solidFill>
                            <a:effectLst/>
                          </a:defRPr>
                        </a:pPr>
                        <a:r>
                          <a:rPr sz="2000">
                            <a:solidFill>
                              <a:srgbClr val="4F5C3F"/>
                            </a:solidFill>
                          </a:rPr>
                          <a:t>Visualize species compositional patterns</a:t>
                        </a:r>
                      </a:p>
                    </a:txBody>
                    <a:tcPr marL="50800" marR="50800" marT="50800" marB="50800" anchor="ctr" anchorCtr="0" horzOverflow="overflow">
                      <a:lnL w="12700">
                        <a:solidFill>
                          <a:srgbClr val="C9C5BC">
                            <a:alpha val="80000"/>
                          </a:srgbClr>
                        </a:solidFill>
                        <a:miter lim="400000"/>
                      </a:lnL>
                      <a:lnR w="25400">
                        <a:solidFill>
                          <a:srgbClr val="51473B"/>
                        </a:solidFill>
                        <a:miter lim="400000"/>
                      </a:lnR>
                      <a:lnB w="12700">
                        <a:solidFill>
                          <a:srgbClr val="C9C5BC">
                            <a:alpha val="80000"/>
                          </a:srgbClr>
                        </a:solidFill>
                        <a:miter lim="400000"/>
                      </a:lnB>
                    </a:tcPr>
                  </a:tc>
                  <a:tc>
                    <a:txBody>
                      <a:bodyPr/>
                      <a:lstStyle/>
                      <a:p>
                        <a:pPr defTabSz="914400">
                          <a:lnSpc>
                            <a:spcPct val="100000"/>
                          </a:lnSpc>
                          <a:tabLst>
                            <a:tab pos="914400" algn="l"/>
                          </a:tabLst>
                          <a:defRPr sz="1800">
                            <a:solidFill>
                              <a:srgbClr val="000000"/>
                            </a:solidFill>
                            <a:effectLst/>
                          </a:defRPr>
                        </a:pPr>
                        <a:r>
                          <a:rPr sz="2000">
                            <a:solidFill>
                              <a:srgbClr val="4F5C3F"/>
                            </a:solidFill>
                          </a:rPr>
                          <a:t>Taxa – site matrix, environmental – site matrix</a:t>
                        </a:r>
                      </a:p>
                    </a:txBody>
                    <a:tcPr marL="50800" marR="50800" marT="50800" marB="50800" anchor="ctr" anchorCtr="0" horzOverflow="overflow">
                      <a:lnL w="25400">
                        <a:solidFill>
                          <a:srgbClr val="51473B"/>
                        </a:solidFill>
                        <a:miter lim="400000"/>
                      </a:lnL>
                    </a:tcPr>
                  </a:tc>
                  <a:tc>
                    <a:txBody>
                      <a:bodyPr/>
                      <a:lstStyle/>
                      <a:p>
                        <a:pPr defTabSz="914400">
                          <a:lnSpc>
                            <a:spcPct val="100000"/>
                          </a:lnSpc>
                          <a:tabLst>
                            <a:tab pos="914400" algn="l"/>
                          </a:tabLst>
                          <a:defRPr sz="1800">
                            <a:solidFill>
                              <a:srgbClr val="000000"/>
                            </a:solidFill>
                            <a:effectLst/>
                          </a:defRPr>
                        </a:pPr>
                        <a:r>
                          <a:rPr sz="2000">
                            <a:solidFill>
                              <a:srgbClr val="4F5C3F"/>
                            </a:solidFill>
                          </a:rPr>
                          <a:t>Non-metric dimensional scaling (NMS) ordination</a:t>
                        </a:r>
                      </a:p>
                    </a:txBody>
                    <a:tcPr marL="50800" marR="50800" marT="50800" marB="50800" anchor="ctr" anchorCtr="0" horzOverflow="overflow"/>
                  </a:tc>
                  <a:tc>
                    <a:txBody>
                      <a:bodyPr/>
                      <a:lstStyle/>
                      <a:p>
                        <a:pPr defTabSz="914400">
                          <a:lnSpc>
                            <a:spcPct val="100000"/>
                          </a:lnSpc>
                          <a:tabLst>
                            <a:tab pos="914400" algn="l"/>
                          </a:tabLst>
                          <a:defRPr sz="1800">
                            <a:solidFill>
                              <a:srgbClr val="000000"/>
                            </a:solidFill>
                            <a:effectLst/>
                          </a:defRPr>
                        </a:pPr>
                        <a:r>
                          <a:rPr sz="2000">
                            <a:solidFill>
                              <a:srgbClr val="4F5C3F"/>
                            </a:solidFill>
                          </a:rPr>
                          <a:t>‘vegan’ package</a:t>
                        </a:r>
                      </a:p>
                    </a:txBody>
                    <a:tcPr marL="50800" marR="50800" marT="50800" marB="50800" anchor="ctr" anchorCtr="0" horzOverflow="overflow"/>
                  </a:tc>
                  <a:tc>
                    <a:txBody>
                      <a:bodyPr/>
                      <a:lstStyle/>
                      <a:p>
                        <a:pPr defTabSz="914400">
                          <a:lnSpc>
                            <a:spcPct val="100000"/>
                          </a:lnSpc>
                          <a:tabLst>
                            <a:tab pos="914400" algn="l"/>
                          </a:tabLst>
                          <a:defRPr sz="1800">
                            <a:solidFill>
                              <a:srgbClr val="000000"/>
                            </a:solidFill>
                            <a:effectLst/>
                          </a:defRPr>
                        </a:pPr>
                        <a:r>
                          <a:rPr sz="2000">
                            <a:solidFill>
                              <a:srgbClr val="4F5C3F"/>
                            </a:solidFill>
                          </a:rPr>
                          <a:t>Identify major environmental gradients among sites</a:t>
                        </a:r>
                      </a:p>
                    </a:txBody>
                    <a:tcPr marL="50800" marR="50800" marT="50800" marB="50800" anchor="ctr" anchorCtr="0" horzOverflow="overflow">
                      <a:lnR w="12700">
                        <a:solidFill>
                          <a:srgbClr val="51473B"/>
                        </a:solidFill>
                        <a:miter lim="400000"/>
                      </a:lnR>
                    </a:tcPr>
                  </a:tc>
                </a:tr>
                <a:tr h="1231900">
                  <a:tc>
                    <a:txBody>
                      <a:bodyPr/>
                      <a:lstStyle/>
                      <a:p>
                        <a:pPr defTabSz="914400">
                          <a:lnSpc>
                            <a:spcPct val="100000"/>
                          </a:lnSpc>
                          <a:tabLst>
                            <a:tab pos="914400" algn="l"/>
                          </a:tabLst>
                          <a:defRPr sz="1800">
                            <a:solidFill>
                              <a:srgbClr val="000000"/>
                            </a:solidFill>
                            <a:effectLst/>
                          </a:defRPr>
                        </a:pPr>
                        <a:r>
                          <a:rPr b="1" sz="2000">
                            <a:solidFill>
                              <a:srgbClr val="4F5C3F"/>
                            </a:solidFill>
                          </a:rPr>
                          <a:t>2</a:t>
                        </a:r>
                      </a:p>
                    </a:txBody>
                    <a:tcPr marL="50800" marR="50800" marT="50800" marB="50800" anchor="ctr" anchorCtr="0" horzOverflow="overflow">
                      <a:lnL w="12700">
                        <a:solidFill>
                          <a:srgbClr val="51473B"/>
                        </a:solidFill>
                        <a:miter lim="400000"/>
                      </a:lnL>
                      <a:lnR w="12700">
                        <a:solidFill>
                          <a:srgbClr val="C9C5BC">
                            <a:alpha val="80000"/>
                          </a:srgbClr>
                        </a:solidFill>
                        <a:miter lim="400000"/>
                      </a:lnR>
                      <a:lnT w="12700">
                        <a:solidFill>
                          <a:srgbClr val="C9C5BC">
                            <a:alpha val="80000"/>
                          </a:srgbClr>
                        </a:solidFill>
                        <a:miter lim="400000"/>
                      </a:lnT>
                      <a:lnB w="12700">
                        <a:solidFill>
                          <a:srgbClr val="51473B"/>
                        </a:solidFill>
                        <a:miter lim="400000"/>
                      </a:lnB>
                    </a:tcPr>
                  </a:tc>
                  <a:tc>
                    <a:txBody>
                      <a:bodyPr/>
                      <a:lstStyle/>
                      <a:p>
                        <a:pPr defTabSz="914400">
                          <a:lnSpc>
                            <a:spcPct val="100000"/>
                          </a:lnSpc>
                          <a:tabLst>
                            <a:tab pos="914400" algn="l"/>
                          </a:tabLst>
                          <a:defRPr sz="1800">
                            <a:solidFill>
                              <a:srgbClr val="000000"/>
                            </a:solidFill>
                            <a:effectLst/>
                          </a:defRPr>
                        </a:pPr>
                        <a:r>
                          <a:rPr sz="2000">
                            <a:solidFill>
                              <a:srgbClr val="4F5C3F"/>
                            </a:solidFill>
                          </a:rPr>
                          <a:t>Compare community structure differences for non-drought, and drought years</a:t>
                        </a:r>
                      </a:p>
                    </a:txBody>
                    <a:tcPr marL="50800" marR="50800" marT="50800" marB="50800" anchor="ctr" anchorCtr="0" horzOverflow="overflow">
                      <a:lnL w="12700">
                        <a:solidFill>
                          <a:srgbClr val="C9C5BC">
                            <a:alpha val="80000"/>
                          </a:srgbClr>
                        </a:solidFill>
                        <a:miter lim="400000"/>
                      </a:lnL>
                      <a:lnR w="25400">
                        <a:solidFill>
                          <a:srgbClr val="51473B"/>
                        </a:solidFill>
                        <a:miter lim="400000"/>
                      </a:lnR>
                      <a:lnT w="12700">
                        <a:solidFill>
                          <a:srgbClr val="C9C5BC">
                            <a:alpha val="80000"/>
                          </a:srgbClr>
                        </a:solidFill>
                        <a:miter lim="400000"/>
                      </a:lnT>
                      <a:lnB w="12700">
                        <a:solidFill>
                          <a:srgbClr val="51473B"/>
                        </a:solidFill>
                        <a:miter lim="400000"/>
                      </a:lnB>
                    </a:tcPr>
                  </a:tc>
                  <a:tc>
                    <a:txBody>
                      <a:bodyPr/>
                      <a:lstStyle/>
                      <a:p>
                        <a:pPr defTabSz="914400">
                          <a:lnSpc>
                            <a:spcPct val="100000"/>
                          </a:lnSpc>
                          <a:tabLst>
                            <a:tab pos="914400" algn="l"/>
                          </a:tabLst>
                          <a:defRPr sz="1800">
                            <a:solidFill>
                              <a:srgbClr val="000000"/>
                            </a:solidFill>
                            <a:effectLst/>
                          </a:defRPr>
                        </a:pPr>
                        <a:r>
                          <a:rPr sz="2000">
                            <a:solidFill>
                              <a:srgbClr val="4F5C3F"/>
                            </a:solidFill>
                          </a:rPr>
                          <a:t>Taxa – site matrix, environmental – site matrix</a:t>
                        </a:r>
                      </a:p>
                    </a:txBody>
                    <a:tcPr marL="50800" marR="50800" marT="50800" marB="50800" anchor="ctr" anchorCtr="0" horzOverflow="overflow">
                      <a:lnL w="25400">
                        <a:solidFill>
                          <a:srgbClr val="51473B"/>
                        </a:solidFill>
                        <a:miter lim="400000"/>
                      </a:lnL>
                      <a:lnB w="12700">
                        <a:solidFill>
                          <a:srgbClr val="51473B"/>
                        </a:solidFill>
                        <a:miter lim="400000"/>
                      </a:lnB>
                    </a:tcPr>
                  </a:tc>
                  <a:tc>
                    <a:txBody>
                      <a:bodyPr/>
                      <a:lstStyle/>
                      <a:p>
                        <a:pPr defTabSz="914400">
                          <a:lnSpc>
                            <a:spcPct val="100000"/>
                          </a:lnSpc>
                          <a:tabLst>
                            <a:tab pos="914400" algn="l"/>
                          </a:tabLst>
                          <a:defRPr sz="1800">
                            <a:solidFill>
                              <a:srgbClr val="000000"/>
                            </a:solidFill>
                            <a:effectLst/>
                          </a:defRPr>
                        </a:pPr>
                        <a:r>
                          <a:rPr sz="2000">
                            <a:solidFill>
                              <a:srgbClr val="4F5C3F"/>
                            </a:solidFill>
                          </a:rPr>
                          <a:t>PERMANOVA</a:t>
                        </a:r>
                      </a:p>
                    </a:txBody>
                    <a:tcPr marL="50800" marR="50800" marT="50800" marB="50800" anchor="ctr" anchorCtr="0" horzOverflow="overflow">
                      <a:lnB w="12700">
                        <a:solidFill>
                          <a:srgbClr val="51473B"/>
                        </a:solidFill>
                        <a:miter lim="400000"/>
                      </a:lnB>
                    </a:tcPr>
                  </a:tc>
                  <a:tc>
                    <a:txBody>
                      <a:bodyPr/>
                      <a:lstStyle/>
                      <a:p>
                        <a:pPr defTabSz="914400">
                          <a:lnSpc>
                            <a:spcPct val="100000"/>
                          </a:lnSpc>
                          <a:tabLst>
                            <a:tab pos="914400" algn="l"/>
                          </a:tabLst>
                          <a:defRPr sz="1800">
                            <a:solidFill>
                              <a:srgbClr val="000000"/>
                            </a:solidFill>
                            <a:effectLst/>
                          </a:defRPr>
                        </a:pPr>
                        <a:r>
                          <a:rPr sz="2000">
                            <a:solidFill>
                              <a:srgbClr val="4F5C3F"/>
                            </a:solidFill>
                          </a:rPr>
                          <a:t>‘vegan’ package</a:t>
                        </a:r>
                      </a:p>
                    </a:txBody>
                    <a:tcPr marL="50800" marR="50800" marT="50800" marB="50800" anchor="ctr" anchorCtr="0" horzOverflow="overflow">
                      <a:lnB w="12700">
                        <a:solidFill>
                          <a:srgbClr val="51473B"/>
                        </a:solidFill>
                        <a:miter lim="400000"/>
                      </a:lnB>
                    </a:tcPr>
                  </a:tc>
                  <a:tc>
                    <a:txBody>
                      <a:bodyPr/>
                      <a:lstStyle/>
                      <a:p>
                        <a:pPr defTabSz="914400">
                          <a:lnSpc>
                            <a:spcPct val="100000"/>
                          </a:lnSpc>
                          <a:tabLst>
                            <a:tab pos="914400" algn="l"/>
                          </a:tabLst>
                          <a:defRPr sz="1800">
                            <a:solidFill>
                              <a:srgbClr val="000000"/>
                            </a:solidFill>
                            <a:effectLst/>
                          </a:defRPr>
                        </a:pPr>
                        <a:r>
                          <a:rPr sz="2000">
                            <a:solidFill>
                              <a:srgbClr val="4F5C3F"/>
                            </a:solidFill>
                          </a:rPr>
                          <a:t>Evaluate drought hypothesis</a:t>
                        </a:r>
                      </a:p>
                    </a:txBody>
                    <a:tcPr marL="50800" marR="50800" marT="50800" marB="50800" anchor="ctr" anchorCtr="0" horzOverflow="overflow">
                      <a:lnR w="12700">
                        <a:solidFill>
                          <a:srgbClr val="51473B"/>
                        </a:solidFill>
                        <a:miter lim="400000"/>
                      </a:lnR>
                      <a:lnB w="12700">
                        <a:solidFill>
                          <a:srgbClr val="51473B"/>
                        </a:solidFill>
                        <a:miter lim="400000"/>
                      </a:lnB>
                    </a:tcPr>
                  </a:tc>
                </a:tr>
              </a:tbl>
            </a:graphicData>
          </a:graphic>
        </p:graphicFrame>
        <p:sp>
          <p:nvSpPr>
            <p:cNvPr id="189" name="* Environmental matrix includes SDI index values and water quality data."/>
            <p:cNvSpPr txBox="1"/>
            <p:nvPr/>
          </p:nvSpPr>
          <p:spPr>
            <a:xfrm>
              <a:off x="11530" y="4323181"/>
              <a:ext cx="10810040"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sz="2000"/>
              </a:lvl1pPr>
            </a:lstStyle>
            <a:p>
              <a:pPr/>
              <a:r>
                <a:t>* Environmental matrix includes SDI index values and water quality data.</a:t>
              </a:r>
            </a:p>
          </p:txBody>
        </p:sp>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Expected RESULTS"/>
          <p:cNvSpPr txBox="1"/>
          <p:nvPr>
            <p:ph type="title"/>
          </p:nvPr>
        </p:nvSpPr>
        <p:spPr>
          <a:prstGeom prst="rect">
            <a:avLst/>
          </a:prstGeom>
        </p:spPr>
        <p:txBody>
          <a:bodyPr/>
          <a:lstStyle/>
          <a:p>
            <a:pPr/>
            <a:r>
              <a:t>Expected RESULTS</a:t>
            </a:r>
          </a:p>
        </p:txBody>
      </p:sp>
      <p:sp>
        <p:nvSpPr>
          <p:cNvPr id="193" name="Hydrology…"/>
          <p:cNvSpPr txBox="1"/>
          <p:nvPr>
            <p:ph type="body" sz="half" idx="1"/>
          </p:nvPr>
        </p:nvSpPr>
        <p:spPr>
          <a:xfrm>
            <a:off x="825500" y="2758327"/>
            <a:ext cx="5417824" cy="6223001"/>
          </a:xfrm>
          <a:prstGeom prst="rect">
            <a:avLst/>
          </a:prstGeom>
        </p:spPr>
        <p:txBody>
          <a:bodyPr/>
          <a:lstStyle/>
          <a:p>
            <a:pPr marL="0" indent="0" algn="ctr" defTabSz="519937">
              <a:spcBef>
                <a:spcPts val="4600"/>
              </a:spcBef>
              <a:buSzTx/>
              <a:buNone/>
              <a:defRPr b="1" sz="3204">
                <a:effectLst>
                  <a:outerShdw sx="100000" sy="100000" kx="0" ky="0" algn="b" rotWithShape="0" blurRad="22606" dist="11303" dir="0">
                    <a:srgbClr val="FFFFFF">
                      <a:alpha val="45000"/>
                    </a:srgbClr>
                  </a:outerShdw>
                </a:effectLst>
              </a:defRPr>
            </a:pPr>
            <a:r>
              <a:t>Hydrology</a:t>
            </a:r>
          </a:p>
          <a:p>
            <a:pPr marL="384302" indent="-384302" defTabSz="519937">
              <a:spcBef>
                <a:spcPts val="4600"/>
              </a:spcBef>
              <a:buBlip>
                <a:blip r:embed="rId2"/>
              </a:buBlip>
              <a:defRPr sz="3204">
                <a:effectLst>
                  <a:outerShdw sx="100000" sy="100000" kx="0" ky="0" algn="b" rotWithShape="0" blurRad="22606" dist="11303" dir="0">
                    <a:srgbClr val="FFFFFF">
                      <a:alpha val="45000"/>
                    </a:srgbClr>
                  </a:outerShdw>
                </a:effectLst>
              </a:defRPr>
            </a:pPr>
            <a:r>
              <a:t>Lags in agricultural and hydrologic drought are negatively correlated with lithology with younger units having more porosity</a:t>
            </a:r>
          </a:p>
          <a:p>
            <a:pPr marL="384302" indent="-384302" defTabSz="519937">
              <a:spcBef>
                <a:spcPts val="4600"/>
              </a:spcBef>
              <a:buBlip>
                <a:blip r:embed="rId2"/>
              </a:buBlip>
              <a:defRPr sz="3204">
                <a:effectLst>
                  <a:outerShdw sx="100000" sy="100000" kx="0" ky="0" algn="b" rotWithShape="0" blurRad="22606" dist="11303" dir="0">
                    <a:srgbClr val="FFFFFF">
                      <a:alpha val="45000"/>
                    </a:srgbClr>
                  </a:outerShdw>
                </a:effectLst>
              </a:defRPr>
            </a:pPr>
            <a:r>
              <a:t>Interesting “outliers” when grouping ungauged watersheds</a:t>
            </a:r>
          </a:p>
        </p:txBody>
      </p:sp>
      <p:sp>
        <p:nvSpPr>
          <p:cNvPr id="194" name="Ecology…"/>
          <p:cNvSpPr txBox="1"/>
          <p:nvPr/>
        </p:nvSpPr>
        <p:spPr>
          <a:xfrm>
            <a:off x="6468753" y="2758327"/>
            <a:ext cx="5417825" cy="622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14781">
              <a:spcBef>
                <a:spcPts val="3600"/>
              </a:spcBef>
              <a:defRPr b="1" sz="2556">
                <a:effectLst>
                  <a:outerShdw sx="100000" sy="100000" kx="0" ky="0" algn="b" rotWithShape="0" blurRad="18034" dist="9017" dir="0">
                    <a:srgbClr val="FFFFFF">
                      <a:alpha val="45000"/>
                    </a:srgbClr>
                  </a:outerShdw>
                </a:effectLst>
              </a:defRPr>
            </a:pPr>
            <a:r>
              <a:t>Ecology</a:t>
            </a:r>
          </a:p>
          <a:p>
            <a:pPr marL="306577" indent="-306577" algn="l" defTabSz="414781">
              <a:spcBef>
                <a:spcPts val="3600"/>
              </a:spcBef>
              <a:buSzPct val="35000"/>
              <a:buBlip>
                <a:blip r:embed="rId2"/>
              </a:buBlip>
              <a:defRPr sz="2556">
                <a:effectLst>
                  <a:outerShdw sx="100000" sy="100000" kx="0" ky="0" algn="b" rotWithShape="0" blurRad="18034" dist="9017" dir="0">
                    <a:srgbClr val="FFFFFF">
                      <a:alpha val="45000"/>
                    </a:srgbClr>
                  </a:outerShdw>
                </a:effectLst>
              </a:defRPr>
            </a:pPr>
            <a:r>
              <a:t>Strong positive correlation between base-flow volume and community resistance</a:t>
            </a:r>
          </a:p>
          <a:p>
            <a:pPr marL="306577" indent="-306577" algn="l" defTabSz="414781">
              <a:spcBef>
                <a:spcPts val="3600"/>
              </a:spcBef>
              <a:buSzPct val="35000"/>
              <a:buBlip>
                <a:blip r:embed="rId2"/>
              </a:buBlip>
              <a:defRPr sz="2556">
                <a:effectLst>
                  <a:outerShdw sx="100000" sy="100000" kx="0" ky="0" algn="b" rotWithShape="0" blurRad="18034" dist="9017" dir="0">
                    <a:srgbClr val="FFFFFF">
                      <a:alpha val="45000"/>
                    </a:srgbClr>
                  </a:outerShdw>
                </a:effectLst>
              </a:defRPr>
            </a:pPr>
            <a:r>
              <a:t>Recovery to a pre-drought composition within one-year of a seasonal drought</a:t>
            </a:r>
          </a:p>
          <a:p>
            <a:pPr marL="306577" indent="-306577" algn="l" defTabSz="414781">
              <a:spcBef>
                <a:spcPts val="3600"/>
              </a:spcBef>
              <a:buSzPct val="35000"/>
              <a:buBlip>
                <a:blip r:embed="rId2"/>
              </a:buBlip>
              <a:defRPr sz="2556">
                <a:effectLst>
                  <a:outerShdw sx="100000" sy="100000" kx="0" ky="0" algn="b" rotWithShape="0" blurRad="18034" dist="9017" dir="0">
                    <a:srgbClr val="FFFFFF">
                      <a:alpha val="45000"/>
                    </a:srgbClr>
                  </a:outerShdw>
                </a:effectLst>
              </a:defRPr>
            </a:pPr>
            <a:r>
              <a:t>Regime shift to smaller-bodied &amp; r-selected taxa &amp; more gastropods following a supra seasonal drought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Expected Outputs"/>
          <p:cNvSpPr txBox="1"/>
          <p:nvPr>
            <p:ph type="title"/>
          </p:nvPr>
        </p:nvSpPr>
        <p:spPr>
          <a:prstGeom prst="rect">
            <a:avLst/>
          </a:prstGeom>
        </p:spPr>
        <p:txBody>
          <a:bodyPr/>
          <a:lstStyle/>
          <a:p>
            <a:pPr/>
            <a:r>
              <a:t>Expected Outputs</a:t>
            </a:r>
          </a:p>
        </p:txBody>
      </p:sp>
      <p:sp>
        <p:nvSpPr>
          <p:cNvPr id="197" name="Use ‘thesisdown’ to create dissertation template in R Studio https://github.com/ismayc/thesisdown (mostly complete)…"/>
          <p:cNvSpPr txBox="1"/>
          <p:nvPr>
            <p:ph type="body" sz="quarter" idx="1"/>
          </p:nvPr>
        </p:nvSpPr>
        <p:spPr>
          <a:xfrm>
            <a:off x="9259102" y="2705100"/>
            <a:ext cx="2811295" cy="6223000"/>
          </a:xfrm>
          <a:prstGeom prst="rect">
            <a:avLst/>
          </a:prstGeom>
        </p:spPr>
        <p:txBody>
          <a:bodyPr/>
          <a:lstStyle/>
          <a:p>
            <a:pPr marL="215900" indent="-215900" defTabSz="292100">
              <a:spcBef>
                <a:spcPts val="2600"/>
              </a:spcBef>
              <a:buBlip>
                <a:blip r:embed="rId2"/>
              </a:buBlip>
              <a:defRPr sz="1800">
                <a:effectLst>
                  <a:outerShdw sx="100000" sy="100000" kx="0" ky="0" algn="b" rotWithShape="0" blurRad="12700" dist="6350" dir="0">
                    <a:srgbClr val="FFFFFF">
                      <a:alpha val="45000"/>
                    </a:srgbClr>
                  </a:outerShdw>
                </a:effectLst>
              </a:defRPr>
            </a:pPr>
            <a:r>
              <a:t>Use ‘thesisdown’ to create dissertation template in R Studio </a:t>
            </a:r>
            <a:r>
              <a:rPr u="sng">
                <a:hlinkClick r:id="rId3" invalidUrl="" action="" tgtFrame="" tooltip="" history="1" highlightClick="0" endSnd="0"/>
              </a:rPr>
              <a:t>https://github.com/ismayc/thesisdown</a:t>
            </a:r>
            <a:r>
              <a:t> (mostly complete)</a:t>
            </a:r>
          </a:p>
          <a:p>
            <a:pPr marL="215900" indent="-215900" defTabSz="292100">
              <a:spcBef>
                <a:spcPts val="2600"/>
              </a:spcBef>
              <a:buBlip>
                <a:blip r:embed="rId2"/>
              </a:buBlip>
              <a:defRPr sz="1800">
                <a:effectLst>
                  <a:outerShdw sx="100000" sy="100000" kx="0" ky="0" algn="b" rotWithShape="0" blurRad="12700" dist="6350" dir="0">
                    <a:srgbClr val="FFFFFF">
                      <a:alpha val="45000"/>
                    </a:srgbClr>
                  </a:outerShdw>
                </a:effectLst>
              </a:defRPr>
            </a:pPr>
            <a:r>
              <a:t>All analysis / data is repeatable using GitHub pull requests </a:t>
            </a:r>
            <a:r>
              <a:rPr u="sng">
                <a:hlinkClick r:id="rId4" invalidUrl="" action="" tgtFrame="" tooltip="" history="1" highlightClick="0" endSnd="0"/>
              </a:rPr>
              <a:t>https://github.com/cjtinant</a:t>
            </a:r>
            <a:r>
              <a:t> </a:t>
            </a:r>
          </a:p>
          <a:p>
            <a:pPr marL="215900" indent="-215900" defTabSz="292100">
              <a:spcBef>
                <a:spcPts val="2600"/>
              </a:spcBef>
              <a:buBlip>
                <a:blip r:embed="rId2"/>
              </a:buBlip>
              <a:defRPr sz="1800">
                <a:effectLst>
                  <a:outerShdw sx="100000" sy="100000" kx="0" ky="0" algn="b" rotWithShape="0" blurRad="12700" dist="6350" dir="0">
                    <a:srgbClr val="FFFFFF">
                      <a:alpha val="45000"/>
                    </a:srgbClr>
                  </a:outerShdw>
                </a:effectLst>
              </a:defRPr>
            </a:pPr>
            <a:r>
              <a:t>Three to four co-authored papers following the test of a committee member "providing substantial feedback on the development of a paper”</a:t>
            </a:r>
          </a:p>
        </p:txBody>
      </p:sp>
      <p:sp>
        <p:nvSpPr>
          <p:cNvPr id="198" name="Literature review - background to set context for study – published as a state of the science article for competing drought definitions and relationship of these to data sources - may include ecological drought and IBI index approach…"/>
          <p:cNvSpPr txBox="1"/>
          <p:nvPr/>
        </p:nvSpPr>
        <p:spPr>
          <a:xfrm>
            <a:off x="738706" y="2581831"/>
            <a:ext cx="8011956" cy="622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330200" indent="-330200" algn="l" defTabSz="303783">
              <a:spcBef>
                <a:spcPts val="2700"/>
              </a:spcBef>
              <a:buSzPct val="100000"/>
              <a:buAutoNum type="arabicPeriod" startAt="1"/>
              <a:defRPr sz="1871">
                <a:effectLst>
                  <a:outerShdw sx="100000" sy="100000" kx="0" ky="0" algn="b" rotWithShape="0" blurRad="13208" dist="6604" dir="0">
                    <a:srgbClr val="FFFFFF">
                      <a:alpha val="45000"/>
                    </a:srgbClr>
                  </a:outerShdw>
                </a:effectLst>
              </a:defRPr>
            </a:pPr>
            <a:r>
              <a:t>Literature review - background to set context for study – published as a state of the science article for competing drought definitions and relationship of these to data sources - may include ecological drought and IBI index approach</a:t>
            </a:r>
          </a:p>
          <a:p>
            <a:pPr marL="330200" indent="-330200" algn="l" defTabSz="303783">
              <a:spcBef>
                <a:spcPts val="2700"/>
              </a:spcBef>
              <a:buSzPct val="100000"/>
              <a:buAutoNum type="arabicPeriod" startAt="1"/>
              <a:defRPr sz="1871">
                <a:effectLst>
                  <a:outerShdw sx="100000" sy="100000" kx="0" ky="0" algn="b" rotWithShape="0" blurRad="13208" dist="6604" dir="0">
                    <a:srgbClr val="FFFFFF">
                      <a:alpha val="45000"/>
                    </a:srgbClr>
                  </a:outerShdw>
                </a:effectLst>
              </a:defRPr>
            </a:pPr>
            <a:r>
              <a:t>Methods / application paper on the use of drought indices to characterize hydrology of geologically complex region - how to interpret the different drought indices for a specific geographic region so not a state of the science article but one that focuses on the application of the drought indices and the data that exists for the region.) </a:t>
            </a:r>
          </a:p>
          <a:p>
            <a:pPr marL="330200" indent="-330200" algn="l" defTabSz="303783">
              <a:spcBef>
                <a:spcPts val="2700"/>
              </a:spcBef>
              <a:buSzPct val="100000"/>
              <a:buAutoNum type="arabicPeriod" startAt="1"/>
              <a:defRPr sz="1871">
                <a:effectLst>
                  <a:outerShdw sx="100000" sy="100000" kx="0" ky="0" algn="b" rotWithShape="0" blurRad="13208" dist="6604" dir="0">
                    <a:srgbClr val="FFFFFF">
                      <a:alpha val="45000"/>
                    </a:srgbClr>
                  </a:outerShdw>
                </a:effectLst>
              </a:defRPr>
            </a:pPr>
            <a:r>
              <a:t>Taxa drought resilience  - focus on the identified taxa for the geographic region identified as being drought resistant or resilient and how the identified types compare to those identified in the literature as being drought resistant or resilient</a:t>
            </a:r>
          </a:p>
          <a:p>
            <a:pPr marL="330200" indent="-330200" algn="l" defTabSz="303783">
              <a:spcBef>
                <a:spcPts val="2700"/>
              </a:spcBef>
              <a:buSzPct val="100000"/>
              <a:buAutoNum type="arabicPeriod" startAt="1"/>
              <a:defRPr sz="1871">
                <a:effectLst>
                  <a:outerShdw sx="100000" sy="100000" kx="0" ky="0" algn="b" rotWithShape="0" blurRad="13208" dist="6604" dir="0">
                    <a:srgbClr val="FFFFFF">
                      <a:alpha val="45000"/>
                    </a:srgbClr>
                  </a:outerShdw>
                </a:effectLst>
              </a:defRPr>
            </a:pPr>
            <a:r>
              <a:t>Abiotic drivers of taxa regime changes -  expand on the previous article by linking the changes seen in Taxa to the identified drivers that precede the changes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Timeline"/>
          <p:cNvSpPr txBox="1"/>
          <p:nvPr>
            <p:ph type="title"/>
          </p:nvPr>
        </p:nvSpPr>
        <p:spPr>
          <a:prstGeom prst="rect">
            <a:avLst/>
          </a:prstGeom>
        </p:spPr>
        <p:txBody>
          <a:bodyPr/>
          <a:lstStyle/>
          <a:p>
            <a:pPr/>
            <a:r>
              <a:t>Timeline</a:t>
            </a:r>
          </a:p>
        </p:txBody>
      </p:sp>
      <p:grpSp>
        <p:nvGrpSpPr>
          <p:cNvPr id="203" name="Group"/>
          <p:cNvGrpSpPr/>
          <p:nvPr/>
        </p:nvGrpSpPr>
        <p:grpSpPr>
          <a:xfrm>
            <a:off x="1225439" y="2465355"/>
            <a:ext cx="10360609" cy="6702490"/>
            <a:chOff x="0" y="0"/>
            <a:chExt cx="10360607" cy="6702488"/>
          </a:xfrm>
        </p:grpSpPr>
        <p:pic>
          <p:nvPicPr>
            <p:cNvPr id="201" name="Untitled.png" descr="Untitled.png"/>
            <p:cNvPicPr>
              <a:picLocks noChangeAspect="1"/>
            </p:cNvPicPr>
            <p:nvPr/>
          </p:nvPicPr>
          <p:blipFill>
            <a:blip r:embed="rId2">
              <a:extLst/>
            </a:blip>
            <a:stretch>
              <a:fillRect/>
            </a:stretch>
          </p:blipFill>
          <p:spPr>
            <a:xfrm>
              <a:off x="0" y="0"/>
              <a:ext cx="10360608" cy="2643954"/>
            </a:xfrm>
            <a:prstGeom prst="rect">
              <a:avLst/>
            </a:prstGeom>
            <a:ln w="12700" cap="flat">
              <a:noFill/>
              <a:miter lim="400000"/>
            </a:ln>
            <a:effectLst/>
          </p:spPr>
        </p:pic>
        <p:pic>
          <p:nvPicPr>
            <p:cNvPr id="202" name="Untitled.png" descr="Untitled.png"/>
            <p:cNvPicPr>
              <a:picLocks noChangeAspect="1"/>
            </p:cNvPicPr>
            <p:nvPr/>
          </p:nvPicPr>
          <p:blipFill>
            <a:blip r:embed="rId3">
              <a:extLst/>
            </a:blip>
            <a:srcRect l="0" t="10102" r="0" b="0"/>
            <a:stretch>
              <a:fillRect/>
            </a:stretch>
          </p:blipFill>
          <p:spPr>
            <a:xfrm>
              <a:off x="810516" y="2703085"/>
              <a:ext cx="9538298" cy="3999404"/>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Kobayashi Issa"/>
          <p:cNvSpPr txBox="1"/>
          <p:nvPr>
            <p:ph type="body" idx="13"/>
          </p:nvPr>
        </p:nvSpPr>
        <p:spPr>
          <a:xfrm>
            <a:off x="785013" y="5663282"/>
            <a:ext cx="5924348" cy="508001"/>
          </a:xfrm>
          <a:prstGeom prst="rect">
            <a:avLst/>
          </a:prstGeom>
        </p:spPr>
        <p:txBody>
          <a:bodyPr/>
          <a:lstStyle/>
          <a:p>
            <a:pPr/>
            <a:r>
              <a:t>Kobayashi Issa</a:t>
            </a:r>
          </a:p>
        </p:txBody>
      </p:sp>
      <p:sp>
        <p:nvSpPr>
          <p:cNvPr id="125" name="“    Climb Mount Fuji…"/>
          <p:cNvSpPr txBox="1"/>
          <p:nvPr>
            <p:ph type="body" idx="14"/>
          </p:nvPr>
        </p:nvSpPr>
        <p:spPr>
          <a:xfrm>
            <a:off x="815995" y="2639679"/>
            <a:ext cx="5924348" cy="2585721"/>
          </a:xfrm>
          <a:prstGeom prst="rect">
            <a:avLst/>
          </a:prstGeom>
        </p:spPr>
        <p:txBody>
          <a:bodyPr/>
          <a:lstStyle/>
          <a:p>
            <a:pPr/>
            <a:r>
              <a:t>“    Climb Mount Fuji</a:t>
            </a:r>
          </a:p>
          <a:p>
            <a:pPr/>
            <a:r>
              <a:t>O snail,</a:t>
            </a:r>
          </a:p>
          <a:p>
            <a:pPr/>
            <a:r>
              <a:t>But, slowly, slowly.”</a:t>
            </a:r>
          </a:p>
        </p:txBody>
      </p:sp>
      <p:pic>
        <p:nvPicPr>
          <p:cNvPr id="126" name="e551abdf484aa0e6c7bc3f7fc58ad19a.jpg" descr="e551abdf484aa0e6c7bc3f7fc58ad19a.jpg"/>
          <p:cNvPicPr>
            <a:picLocks noChangeAspect="1"/>
          </p:cNvPicPr>
          <p:nvPr/>
        </p:nvPicPr>
        <p:blipFill>
          <a:blip r:embed="rId2">
            <a:extLst/>
          </a:blip>
          <a:stretch>
            <a:fillRect/>
          </a:stretch>
        </p:blipFill>
        <p:spPr>
          <a:xfrm>
            <a:off x="6899654" y="2628900"/>
            <a:ext cx="5080001" cy="4495800"/>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Next STEPS -&gt; one of several: How do Pine Ridge Reservation Results compare with other dryland studies?"/>
          <p:cNvSpPr txBox="1"/>
          <p:nvPr>
            <p:ph type="title"/>
          </p:nvPr>
        </p:nvSpPr>
        <p:spPr>
          <a:prstGeom prst="rect">
            <a:avLst/>
          </a:prstGeom>
        </p:spPr>
        <p:txBody>
          <a:bodyPr/>
          <a:lstStyle>
            <a:lvl1pPr defTabSz="338835">
              <a:defRPr spc="185" sz="3712">
                <a:effectLst>
                  <a:outerShdw sx="100000" sy="100000" kx="0" ky="0" algn="b" rotWithShape="0" blurRad="14732" dist="14732" dir="16200000">
                    <a:srgbClr val="3A3A3A">
                      <a:alpha val="70000"/>
                    </a:srgbClr>
                  </a:outerShdw>
                </a:effectLst>
              </a:defRPr>
            </a:lvl1pPr>
          </a:lstStyle>
          <a:p>
            <a:pPr/>
            <a:r>
              <a:t>Next STEPS -&gt; one of several: How do Pine Ridge Reservation Results compare with other dryland studies?</a:t>
            </a:r>
          </a:p>
        </p:txBody>
      </p:sp>
      <p:grpSp>
        <p:nvGrpSpPr>
          <p:cNvPr id="208" name="Group"/>
          <p:cNvGrpSpPr/>
          <p:nvPr/>
        </p:nvGrpSpPr>
        <p:grpSpPr>
          <a:xfrm>
            <a:off x="1083080" y="2926739"/>
            <a:ext cx="10980489" cy="6223001"/>
            <a:chOff x="0" y="3543"/>
            <a:chExt cx="10980488" cy="6223000"/>
          </a:xfrm>
        </p:grpSpPr>
        <p:graphicFrame>
          <p:nvGraphicFramePr>
            <p:cNvPr id="206" name="Table"/>
            <p:cNvGraphicFramePr/>
            <p:nvPr/>
          </p:nvGraphicFramePr>
          <p:xfrm>
            <a:off x="6350" y="3543"/>
            <a:ext cx="10974139" cy="6223001"/>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368300"/>
                  <a:gridCol w="2552700"/>
                  <a:gridCol w="2070100"/>
                  <a:gridCol w="1841500"/>
                  <a:gridCol w="1892300"/>
                  <a:gridCol w="2057400"/>
                </a:tblGrid>
                <a:tr h="527740">
                  <a:tc>
                    <a:txBody>
                      <a:bodyPr/>
                      <a:lstStyle/>
                      <a:p>
                        <a:pPr defTabSz="914400">
                          <a:lnSpc>
                            <a:spcPct val="100000"/>
                          </a:lnSpc>
                          <a:tabLst>
                            <a:tab pos="914400" algn="l"/>
                          </a:tabLst>
                          <a:defRPr sz="1800">
                            <a:solidFill>
                              <a:srgbClr val="000000"/>
                            </a:solidFill>
                            <a:effectLst/>
                          </a:defRPr>
                        </a:pPr>
                        <a:r>
                          <a:rPr sz="3000">
                            <a:solidFill>
                              <a:srgbClr val="4F5C3F"/>
                            </a:solidFill>
                          </a:rPr>
                          <a:t>#</a:t>
                        </a:r>
                      </a:p>
                    </a:txBody>
                    <a:tcPr marL="50800" marR="50800" marT="50800" marB="50800" anchor="ctr" anchorCtr="0" horzOverflow="overflow">
                      <a:lnL w="12700">
                        <a:solidFill>
                          <a:srgbClr val="51473B"/>
                        </a:solidFill>
                        <a:miter lim="400000"/>
                      </a:lnL>
                      <a:blipFill rotWithShape="1">
                        <a:blip r:embed="rId2"/>
                        <a:srcRect l="0" t="0" r="0" b="0"/>
                        <a:tile tx="0" ty="0" sx="100000" sy="100000" flip="none" algn="tl"/>
                      </a:blipFill>
                    </a:tcPr>
                  </a:tc>
                  <a:tc>
                    <a:txBody>
                      <a:bodyPr/>
                      <a:lstStyle/>
                      <a:p>
                        <a:pPr defTabSz="914400">
                          <a:lnSpc>
                            <a:spcPct val="100000"/>
                          </a:lnSpc>
                          <a:tabLst>
                            <a:tab pos="914400" algn="l"/>
                          </a:tabLst>
                          <a:defRPr sz="1800">
                            <a:solidFill>
                              <a:srgbClr val="000000"/>
                            </a:solidFill>
                            <a:effectLst/>
                          </a:defRPr>
                        </a:pPr>
                        <a:r>
                          <a:rPr sz="3000">
                            <a:solidFill>
                              <a:srgbClr val="4F5C3F"/>
                            </a:solidFill>
                          </a:rPr>
                          <a:t>Task</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lnSpc>
                            <a:spcPct val="100000"/>
                          </a:lnSpc>
                          <a:tabLst>
                            <a:tab pos="914400" algn="l"/>
                          </a:tabLst>
                          <a:defRPr sz="1800">
                            <a:solidFill>
                              <a:srgbClr val="000000"/>
                            </a:solidFill>
                            <a:effectLst/>
                          </a:defRPr>
                        </a:pPr>
                        <a:r>
                          <a:rPr sz="3000">
                            <a:solidFill>
                              <a:srgbClr val="4F5C3F"/>
                            </a:solidFill>
                          </a:rPr>
                          <a:t>Dataset(s)</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lnSpc>
                            <a:spcPct val="100000"/>
                          </a:lnSpc>
                          <a:tabLst>
                            <a:tab pos="914400" algn="l"/>
                          </a:tabLst>
                          <a:defRPr sz="1800">
                            <a:solidFill>
                              <a:srgbClr val="000000"/>
                            </a:solidFill>
                            <a:effectLst/>
                          </a:defRPr>
                        </a:pPr>
                        <a:r>
                          <a:rPr sz="3000">
                            <a:solidFill>
                              <a:srgbClr val="4F5C3F"/>
                            </a:solidFill>
                          </a:rPr>
                          <a:t>Method</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lnSpc>
                            <a:spcPct val="100000"/>
                          </a:lnSpc>
                          <a:tabLst>
                            <a:tab pos="914400" algn="l"/>
                          </a:tabLst>
                          <a:defRPr sz="1800">
                            <a:solidFill>
                              <a:srgbClr val="000000"/>
                            </a:solidFill>
                            <a:effectLst/>
                          </a:defRPr>
                        </a:pPr>
                        <a:r>
                          <a:rPr sz="3000">
                            <a:solidFill>
                              <a:srgbClr val="4F5C3F"/>
                            </a:solidFill>
                          </a:rPr>
                          <a:t>Approach</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lnSpc>
                            <a:spcPct val="100000"/>
                          </a:lnSpc>
                          <a:tabLst>
                            <a:tab pos="914400" algn="l"/>
                          </a:tabLst>
                          <a:defRPr sz="1800">
                            <a:solidFill>
                              <a:srgbClr val="000000"/>
                            </a:solidFill>
                            <a:effectLst/>
                          </a:defRPr>
                        </a:pPr>
                        <a:r>
                          <a:rPr sz="3000">
                            <a:solidFill>
                              <a:srgbClr val="4F5C3F"/>
                            </a:solidFill>
                          </a:rPr>
                          <a:t>Outcome</a:t>
                        </a:r>
                      </a:p>
                    </a:txBody>
                    <a:tcPr marL="50800" marR="50800" marT="50800" marB="50800" anchor="ctr" anchorCtr="0" horzOverflow="overflow">
                      <a:lnR w="12700">
                        <a:solidFill>
                          <a:srgbClr val="51473B"/>
                        </a:solidFill>
                        <a:miter lim="400000"/>
                      </a:lnR>
                      <a:blipFill rotWithShape="1">
                        <a:blip r:embed="rId2"/>
                        <a:srcRect l="0" t="0" r="0" b="0"/>
                        <a:tile tx="0" ty="0" sx="100000" sy="100000" flip="none" algn="tl"/>
                      </a:blipFill>
                    </a:tcPr>
                  </a:tc>
                </a:tr>
                <a:tr h="923016">
                  <a:tc>
                    <a:txBody>
                      <a:bodyPr/>
                      <a:lstStyle/>
                      <a:p>
                        <a:pPr defTabSz="914400">
                          <a:lnSpc>
                            <a:spcPct val="100000"/>
                          </a:lnSpc>
                          <a:tabLst>
                            <a:tab pos="914400" algn="l"/>
                          </a:tabLst>
                          <a:defRPr sz="1800">
                            <a:solidFill>
                              <a:srgbClr val="000000"/>
                            </a:solidFill>
                            <a:effectLst/>
                          </a:defRPr>
                        </a:pPr>
                        <a:r>
                          <a:rPr b="1" sz="2000">
                            <a:solidFill>
                              <a:srgbClr val="4F5C3F"/>
                            </a:solidFill>
                          </a:rPr>
                          <a:t>1</a:t>
                        </a:r>
                      </a:p>
                    </a:txBody>
                    <a:tcPr marL="50800" marR="50800" marT="50800" marB="50800" anchor="ctr" anchorCtr="0" horzOverflow="overflow">
                      <a:lnL w="12700">
                        <a:solidFill>
                          <a:srgbClr val="51473B"/>
                        </a:solidFill>
                        <a:miter lim="400000"/>
                      </a:lnL>
                      <a:lnR w="12700">
                        <a:solidFill>
                          <a:srgbClr val="C9C5BC">
                            <a:alpha val="80000"/>
                          </a:srgbClr>
                        </a:solidFill>
                        <a:miter lim="400000"/>
                      </a:lnR>
                      <a:lnB w="12700">
                        <a:solidFill>
                          <a:srgbClr val="C9C5BC">
                            <a:alpha val="80000"/>
                          </a:srgbClr>
                        </a:solidFill>
                        <a:miter lim="400000"/>
                      </a:lnB>
                    </a:tcPr>
                  </a:tc>
                  <a:tc>
                    <a:txBody>
                      <a:bodyPr/>
                      <a:lstStyle/>
                      <a:p>
                        <a:pPr defTabSz="914400">
                          <a:lnSpc>
                            <a:spcPct val="100000"/>
                          </a:lnSpc>
                          <a:tabLst>
                            <a:tab pos="914400" algn="l"/>
                          </a:tabLst>
                          <a:defRPr sz="1800">
                            <a:solidFill>
                              <a:srgbClr val="000000"/>
                            </a:solidFill>
                            <a:effectLst/>
                          </a:defRPr>
                        </a:pPr>
                        <a:r>
                          <a:rPr sz="2000">
                            <a:solidFill>
                              <a:srgbClr val="4F5C3F"/>
                            </a:solidFill>
                          </a:rPr>
                          <a:t>Define seasonal vs. supra seasonal drought</a:t>
                        </a:r>
                      </a:p>
                    </a:txBody>
                    <a:tcPr marL="50800" marR="50800" marT="50800" marB="50800" anchor="ctr" anchorCtr="0" horzOverflow="overflow">
                      <a:lnL w="12700">
                        <a:solidFill>
                          <a:srgbClr val="C9C5BC">
                            <a:alpha val="80000"/>
                          </a:srgbClr>
                        </a:solidFill>
                        <a:miter lim="400000"/>
                      </a:lnL>
                      <a:lnR w="25400">
                        <a:solidFill>
                          <a:srgbClr val="51473B"/>
                        </a:solidFill>
                        <a:miter lim="400000"/>
                      </a:lnR>
                      <a:lnB w="12700">
                        <a:solidFill>
                          <a:srgbClr val="C9C5BC">
                            <a:alpha val="80000"/>
                          </a:srgbClr>
                        </a:solidFill>
                        <a:miter lim="400000"/>
                      </a:lnB>
                    </a:tcPr>
                  </a:tc>
                  <a:tc>
                    <a:txBody>
                      <a:bodyPr/>
                      <a:lstStyle/>
                      <a:p>
                        <a:pPr defTabSz="914400">
                          <a:lnSpc>
                            <a:spcPct val="100000"/>
                          </a:lnSpc>
                          <a:tabLst>
                            <a:tab pos="914400" algn="l"/>
                          </a:tabLst>
                          <a:defRPr sz="1800">
                            <a:solidFill>
                              <a:srgbClr val="000000"/>
                            </a:solidFill>
                            <a:effectLst/>
                          </a:defRPr>
                        </a:pPr>
                        <a:r>
                          <a:rPr sz="2000">
                            <a:solidFill>
                              <a:srgbClr val="4F5C3F"/>
                            </a:solidFill>
                          </a:rPr>
                          <a:t>Literature </a:t>
                        </a:r>
                      </a:p>
                    </a:txBody>
                    <a:tcPr marL="50800" marR="50800" marT="50800" marB="50800" anchor="ctr" anchorCtr="0" horzOverflow="overflow">
                      <a:lnL w="25400">
                        <a:solidFill>
                          <a:srgbClr val="51473B"/>
                        </a:solidFill>
                        <a:miter lim="400000"/>
                      </a:lnL>
                    </a:tcPr>
                  </a:tc>
                  <a:tc>
                    <a:txBody>
                      <a:bodyPr/>
                      <a:lstStyle/>
                      <a:p>
                        <a:pPr defTabSz="914400">
                          <a:lnSpc>
                            <a:spcPct val="100000"/>
                          </a:lnSpc>
                          <a:tabLst>
                            <a:tab pos="914400" algn="l"/>
                          </a:tabLst>
                          <a:defRPr sz="1800">
                            <a:solidFill>
                              <a:srgbClr val="000000"/>
                            </a:solidFill>
                            <a:effectLst/>
                          </a:defRPr>
                        </a:pPr>
                        <a:r>
                          <a:rPr sz="2000">
                            <a:solidFill>
                              <a:srgbClr val="4F5C3F"/>
                            </a:solidFill>
                          </a:rPr>
                          <a:t>Expert opinion</a:t>
                        </a:r>
                      </a:p>
                    </a:txBody>
                    <a:tcPr marL="50800" marR="50800" marT="50800" marB="50800" anchor="ctr" anchorCtr="0" horzOverflow="overflow"/>
                  </a:tc>
                  <a:tc>
                    <a:txBody>
                      <a:bodyPr/>
                      <a:lstStyle/>
                      <a:p>
                        <a:pPr defTabSz="914400">
                          <a:lnSpc>
                            <a:spcPct val="100000"/>
                          </a:lnSpc>
                          <a:tabLst>
                            <a:tab pos="914400" algn="l"/>
                          </a:tabLst>
                          <a:defRPr sz="1800">
                            <a:solidFill>
                              <a:srgbClr val="000000"/>
                            </a:solidFill>
                            <a:effectLst/>
                          </a:defRPr>
                        </a:pPr>
                        <a:r>
                          <a:rPr sz="2000">
                            <a:solidFill>
                              <a:srgbClr val="4F5C3F"/>
                            </a:solidFill>
                          </a:rPr>
                          <a:t>NA</a:t>
                        </a:r>
                      </a:p>
                    </a:txBody>
                    <a:tcPr marL="50800" marR="50800" marT="50800" marB="50800" anchor="ctr" anchorCtr="0" horzOverflow="overflow"/>
                  </a:tc>
                  <a:tc>
                    <a:txBody>
                      <a:bodyPr/>
                      <a:lstStyle/>
                      <a:p>
                        <a:pPr defTabSz="914400">
                          <a:lnSpc>
                            <a:spcPct val="100000"/>
                          </a:lnSpc>
                          <a:tabLst>
                            <a:tab pos="914400" algn="l"/>
                          </a:tabLst>
                          <a:defRPr sz="1800">
                            <a:solidFill>
                              <a:srgbClr val="000000"/>
                            </a:solidFill>
                            <a:effectLst/>
                          </a:defRPr>
                        </a:pPr>
                        <a:r>
                          <a:rPr sz="2000">
                            <a:solidFill>
                              <a:srgbClr val="4F5C3F"/>
                            </a:solidFill>
                          </a:rPr>
                          <a:t>Quantify drought types </a:t>
                        </a:r>
                      </a:p>
                    </a:txBody>
                    <a:tcPr marL="50800" marR="50800" marT="50800" marB="50800" anchor="ctr" anchorCtr="0" horzOverflow="overflow">
                      <a:lnR w="12700">
                        <a:solidFill>
                          <a:srgbClr val="51473B"/>
                        </a:solidFill>
                        <a:miter lim="400000"/>
                      </a:lnR>
                    </a:tcPr>
                  </a:tc>
                </a:tr>
                <a:tr h="1542755">
                  <a:tc>
                    <a:txBody>
                      <a:bodyPr/>
                      <a:lstStyle/>
                      <a:p>
                        <a:pPr defTabSz="914400">
                          <a:lnSpc>
                            <a:spcPct val="100000"/>
                          </a:lnSpc>
                          <a:tabLst>
                            <a:tab pos="914400" algn="l"/>
                          </a:tabLst>
                          <a:defRPr sz="1800">
                            <a:solidFill>
                              <a:srgbClr val="000000"/>
                            </a:solidFill>
                            <a:effectLst/>
                          </a:defRPr>
                        </a:pPr>
                        <a:r>
                          <a:rPr b="1" sz="2000">
                            <a:solidFill>
                              <a:srgbClr val="4F5C3F"/>
                            </a:solidFill>
                          </a:rPr>
                          <a:t>2</a:t>
                        </a:r>
                      </a:p>
                    </a:txBody>
                    <a:tcPr marL="50800" marR="50800" marT="50800" marB="50800" anchor="ctr" anchorCtr="0" horzOverflow="overflow">
                      <a:lnL w="12700">
                        <a:solidFill>
                          <a:srgbClr val="51473B"/>
                        </a:solidFill>
                        <a:miter lim="400000"/>
                      </a:lnL>
                      <a:lnR w="12700">
                        <a:solidFill>
                          <a:srgbClr val="C9C5BC">
                            <a:alpha val="80000"/>
                          </a:srgbClr>
                        </a:solidFill>
                        <a:miter lim="400000"/>
                      </a:lnR>
                      <a:lnT w="12700">
                        <a:solidFill>
                          <a:srgbClr val="C9C5BC">
                            <a:alpha val="80000"/>
                          </a:srgbClr>
                        </a:solidFill>
                        <a:miter lim="400000"/>
                      </a:lnT>
                      <a:lnB w="12700">
                        <a:solidFill>
                          <a:srgbClr val="C9C5BC">
                            <a:alpha val="80000"/>
                          </a:srgbClr>
                        </a:solidFill>
                        <a:miter lim="400000"/>
                      </a:lnB>
                    </a:tcPr>
                  </a:tc>
                  <a:tc>
                    <a:txBody>
                      <a:bodyPr/>
                      <a:lstStyle/>
                      <a:p>
                        <a:pPr defTabSz="914400">
                          <a:lnSpc>
                            <a:spcPct val="100000"/>
                          </a:lnSpc>
                          <a:tabLst>
                            <a:tab pos="914400" algn="l"/>
                          </a:tabLst>
                          <a:defRPr sz="1800">
                            <a:solidFill>
                              <a:srgbClr val="000000"/>
                            </a:solidFill>
                            <a:effectLst/>
                          </a:defRPr>
                        </a:pPr>
                        <a:r>
                          <a:rPr sz="2000">
                            <a:solidFill>
                              <a:srgbClr val="4F5C3F"/>
                            </a:solidFill>
                          </a:rPr>
                          <a:t>Prepare meta-analysis</a:t>
                        </a:r>
                      </a:p>
                    </a:txBody>
                    <a:tcPr marL="50800" marR="50800" marT="50800" marB="50800" anchor="ctr" anchorCtr="0" horzOverflow="overflow">
                      <a:lnL w="12700">
                        <a:solidFill>
                          <a:srgbClr val="C9C5BC">
                            <a:alpha val="80000"/>
                          </a:srgbClr>
                        </a:solidFill>
                        <a:miter lim="400000"/>
                      </a:lnL>
                      <a:lnR w="25400">
                        <a:solidFill>
                          <a:srgbClr val="51473B"/>
                        </a:solidFill>
                        <a:miter lim="400000"/>
                      </a:lnR>
                      <a:lnT w="12700">
                        <a:solidFill>
                          <a:srgbClr val="C9C5BC">
                            <a:alpha val="80000"/>
                          </a:srgbClr>
                        </a:solidFill>
                        <a:miter lim="400000"/>
                      </a:lnT>
                      <a:lnB w="12700">
                        <a:solidFill>
                          <a:srgbClr val="C9C5BC">
                            <a:alpha val="80000"/>
                          </a:srgbClr>
                        </a:solidFill>
                        <a:miter lim="400000"/>
                      </a:lnB>
                    </a:tcPr>
                  </a:tc>
                  <a:tc>
                    <a:txBody>
                      <a:bodyPr/>
                      <a:lstStyle/>
                      <a:p>
                        <a:pPr defTabSz="914400">
                          <a:lnSpc>
                            <a:spcPct val="100000"/>
                          </a:lnSpc>
                          <a:tabLst>
                            <a:tab pos="914400" algn="l"/>
                          </a:tabLst>
                          <a:defRPr sz="1800">
                            <a:solidFill>
                              <a:srgbClr val="000000"/>
                            </a:solidFill>
                            <a:effectLst/>
                          </a:defRPr>
                        </a:pPr>
                        <a:r>
                          <a:rPr sz="2000">
                            <a:solidFill>
                              <a:srgbClr val="4F5C3F"/>
                            </a:solidFill>
                          </a:rPr>
                          <a:t>Monthly precip. &amp; temp., geographic coordinates, taxa data</a:t>
                        </a:r>
                      </a:p>
                    </a:txBody>
                    <a:tcPr marL="50800" marR="50800" marT="50800" marB="50800" anchor="ctr" anchorCtr="0" horzOverflow="overflow">
                      <a:lnL w="25400">
                        <a:solidFill>
                          <a:srgbClr val="51473B"/>
                        </a:solidFill>
                        <a:miter lim="400000"/>
                      </a:lnL>
                    </a:tcPr>
                  </a:tc>
                  <a:tc>
                    <a:txBody>
                      <a:bodyPr/>
                      <a:lstStyle/>
                      <a:p>
                        <a:pPr defTabSz="914400">
                          <a:lnSpc>
                            <a:spcPct val="100000"/>
                          </a:lnSpc>
                          <a:tabLst>
                            <a:tab pos="914400" algn="l"/>
                          </a:tabLst>
                          <a:defRPr sz="1800">
                            <a:solidFill>
                              <a:srgbClr val="000000"/>
                            </a:solidFill>
                            <a:effectLst/>
                          </a:defRPr>
                        </a:pPr>
                        <a:r>
                          <a:rPr sz="2000">
                            <a:solidFill>
                              <a:srgbClr val="4F5C3F"/>
                            </a:solidFill>
                          </a:rPr>
                          <a:t>Email, telephone</a:t>
                        </a:r>
                      </a:p>
                    </a:txBody>
                    <a:tcPr marL="50800" marR="50800" marT="50800" marB="50800" anchor="ctr" anchorCtr="0" horzOverflow="overflow"/>
                  </a:tc>
                  <a:tc>
                    <a:txBody>
                      <a:bodyPr/>
                      <a:lstStyle/>
                      <a:p>
                        <a:pPr defTabSz="914400">
                          <a:lnSpc>
                            <a:spcPct val="100000"/>
                          </a:lnSpc>
                          <a:tabLst>
                            <a:tab pos="914400" algn="l"/>
                          </a:tabLst>
                          <a:defRPr sz="1800">
                            <a:solidFill>
                              <a:srgbClr val="000000"/>
                            </a:solidFill>
                            <a:effectLst/>
                          </a:defRPr>
                        </a:pPr>
                        <a:r>
                          <a:rPr sz="2000">
                            <a:solidFill>
                              <a:srgbClr val="4F5C3F"/>
                            </a:solidFill>
                          </a:rPr>
                          <a:t>NA</a:t>
                        </a:r>
                      </a:p>
                    </a:txBody>
                    <a:tcPr marL="50800" marR="50800" marT="50800" marB="50800" anchor="ctr" anchorCtr="0" horzOverflow="overflow"/>
                  </a:tc>
                  <a:tc>
                    <a:txBody>
                      <a:bodyPr/>
                      <a:lstStyle/>
                      <a:p>
                        <a:pPr defTabSz="914400">
                          <a:lnSpc>
                            <a:spcPct val="100000"/>
                          </a:lnSpc>
                          <a:tabLst>
                            <a:tab pos="914400" algn="l"/>
                          </a:tabLst>
                          <a:defRPr sz="1800">
                            <a:solidFill>
                              <a:srgbClr val="000000"/>
                            </a:solidFill>
                            <a:effectLst/>
                          </a:defRPr>
                        </a:pPr>
                        <a:r>
                          <a:rPr sz="2000">
                            <a:solidFill>
                              <a:srgbClr val="4F5C3F"/>
                            </a:solidFill>
                          </a:rPr>
                          <a:t>Data for meta-analysis</a:t>
                        </a:r>
                      </a:p>
                    </a:txBody>
                    <a:tcPr marL="50800" marR="50800" marT="50800" marB="50800" anchor="ctr" anchorCtr="0" horzOverflow="overflow">
                      <a:lnR w="12700">
                        <a:solidFill>
                          <a:srgbClr val="51473B"/>
                        </a:solidFill>
                        <a:miter lim="400000"/>
                      </a:lnR>
                    </a:tcPr>
                  </a:tc>
                </a:tr>
                <a:tr h="1213277">
                  <a:tc>
                    <a:txBody>
                      <a:bodyPr/>
                      <a:lstStyle/>
                      <a:p>
                        <a:pPr defTabSz="914400">
                          <a:lnSpc>
                            <a:spcPct val="100000"/>
                          </a:lnSpc>
                          <a:tabLst>
                            <a:tab pos="914400" algn="l"/>
                          </a:tabLst>
                          <a:defRPr sz="1800">
                            <a:solidFill>
                              <a:srgbClr val="000000"/>
                            </a:solidFill>
                            <a:effectLst/>
                          </a:defRPr>
                        </a:pPr>
                        <a:r>
                          <a:rPr b="1" sz="2000">
                            <a:solidFill>
                              <a:srgbClr val="4F5C3F"/>
                            </a:solidFill>
                          </a:rPr>
                          <a:t>3</a:t>
                        </a:r>
                      </a:p>
                    </a:txBody>
                    <a:tcPr marL="50800" marR="50800" marT="50800" marB="50800" anchor="ctr" anchorCtr="0" horzOverflow="overflow">
                      <a:lnL w="12700">
                        <a:solidFill>
                          <a:srgbClr val="51473B"/>
                        </a:solidFill>
                        <a:miter lim="400000"/>
                      </a:lnL>
                      <a:lnR w="12700">
                        <a:solidFill>
                          <a:srgbClr val="C9C5BC">
                            <a:alpha val="80000"/>
                          </a:srgbClr>
                        </a:solidFill>
                        <a:miter lim="400000"/>
                      </a:lnR>
                      <a:lnT w="12700">
                        <a:solidFill>
                          <a:srgbClr val="C9C5BC">
                            <a:alpha val="80000"/>
                          </a:srgbClr>
                        </a:solidFill>
                        <a:miter lim="400000"/>
                      </a:lnT>
                      <a:lnB w="12700">
                        <a:solidFill>
                          <a:srgbClr val="C9C5BC">
                            <a:alpha val="80000"/>
                          </a:srgbClr>
                        </a:solidFill>
                        <a:miter lim="400000"/>
                      </a:lnB>
                    </a:tcPr>
                  </a:tc>
                  <a:tc>
                    <a:txBody>
                      <a:bodyPr/>
                      <a:lstStyle/>
                      <a:p>
                        <a:pPr defTabSz="914400">
                          <a:lnSpc>
                            <a:spcPct val="100000"/>
                          </a:lnSpc>
                          <a:tabLst>
                            <a:tab pos="914400" algn="l"/>
                          </a:tabLst>
                          <a:defRPr sz="1800">
                            <a:solidFill>
                              <a:srgbClr val="000000"/>
                            </a:solidFill>
                            <a:effectLst/>
                          </a:defRPr>
                        </a:pPr>
                        <a:r>
                          <a:rPr sz="2000">
                            <a:solidFill>
                              <a:srgbClr val="4F5C3F"/>
                            </a:solidFill>
                          </a:rPr>
                          <a:t>Visualize species compositional patterns</a:t>
                        </a:r>
                      </a:p>
                    </a:txBody>
                    <a:tcPr marL="50800" marR="50800" marT="50800" marB="50800" anchor="ctr" anchorCtr="0" horzOverflow="overflow">
                      <a:lnL w="12700">
                        <a:solidFill>
                          <a:srgbClr val="C9C5BC">
                            <a:alpha val="80000"/>
                          </a:srgbClr>
                        </a:solidFill>
                        <a:miter lim="400000"/>
                      </a:lnL>
                      <a:lnR w="25400">
                        <a:solidFill>
                          <a:srgbClr val="51473B"/>
                        </a:solidFill>
                        <a:miter lim="400000"/>
                      </a:lnR>
                      <a:lnT w="12700">
                        <a:solidFill>
                          <a:srgbClr val="C9C5BC">
                            <a:alpha val="80000"/>
                          </a:srgbClr>
                        </a:solidFill>
                        <a:miter lim="400000"/>
                      </a:lnT>
                      <a:lnB w="12700">
                        <a:solidFill>
                          <a:srgbClr val="C9C5BC">
                            <a:alpha val="80000"/>
                          </a:srgbClr>
                        </a:solidFill>
                        <a:miter lim="400000"/>
                      </a:lnB>
                    </a:tcPr>
                  </a:tc>
                  <a:tc>
                    <a:txBody>
                      <a:bodyPr/>
                      <a:lstStyle/>
                      <a:p>
                        <a:pPr defTabSz="914400">
                          <a:lnSpc>
                            <a:spcPct val="100000"/>
                          </a:lnSpc>
                          <a:tabLst>
                            <a:tab pos="914400" algn="l"/>
                          </a:tabLst>
                          <a:defRPr sz="1800">
                            <a:solidFill>
                              <a:srgbClr val="000000"/>
                            </a:solidFill>
                            <a:effectLst/>
                          </a:defRPr>
                        </a:pPr>
                        <a:r>
                          <a:rPr sz="2000">
                            <a:solidFill>
                              <a:srgbClr val="4F5C3F"/>
                            </a:solidFill>
                          </a:rPr>
                          <a:t>Taxa – site matrix, environmental – site matrix</a:t>
                        </a:r>
                      </a:p>
                    </a:txBody>
                    <a:tcPr marL="50800" marR="50800" marT="50800" marB="50800" anchor="ctr" anchorCtr="0" horzOverflow="overflow">
                      <a:lnL w="25400">
                        <a:solidFill>
                          <a:srgbClr val="51473B"/>
                        </a:solidFill>
                        <a:miter lim="400000"/>
                      </a:lnL>
                    </a:tcPr>
                  </a:tc>
                  <a:tc>
                    <a:txBody>
                      <a:bodyPr/>
                      <a:lstStyle/>
                      <a:p>
                        <a:pPr defTabSz="914400">
                          <a:lnSpc>
                            <a:spcPct val="100000"/>
                          </a:lnSpc>
                          <a:tabLst>
                            <a:tab pos="914400" algn="l"/>
                          </a:tabLst>
                          <a:defRPr sz="1800">
                            <a:solidFill>
                              <a:srgbClr val="000000"/>
                            </a:solidFill>
                            <a:effectLst/>
                          </a:defRPr>
                        </a:pPr>
                        <a:r>
                          <a:rPr sz="2000">
                            <a:solidFill>
                              <a:srgbClr val="4F5C3F"/>
                            </a:solidFill>
                          </a:rPr>
                          <a:t>Non-metric dimensional scaling (NMS) ordination</a:t>
                        </a:r>
                      </a:p>
                    </a:txBody>
                    <a:tcPr marL="50800" marR="50800" marT="50800" marB="50800" anchor="ctr" anchorCtr="0" horzOverflow="overflow"/>
                  </a:tc>
                  <a:tc>
                    <a:txBody>
                      <a:bodyPr/>
                      <a:lstStyle/>
                      <a:p>
                        <a:pPr defTabSz="914400">
                          <a:lnSpc>
                            <a:spcPct val="100000"/>
                          </a:lnSpc>
                          <a:tabLst>
                            <a:tab pos="914400" algn="l"/>
                          </a:tabLst>
                          <a:defRPr sz="1800">
                            <a:solidFill>
                              <a:srgbClr val="000000"/>
                            </a:solidFill>
                            <a:effectLst/>
                          </a:defRPr>
                        </a:pPr>
                        <a:r>
                          <a:rPr sz="2000">
                            <a:solidFill>
                              <a:srgbClr val="4F5C3F"/>
                            </a:solidFill>
                          </a:rPr>
                          <a:t>‘vegan’ package</a:t>
                        </a:r>
                      </a:p>
                    </a:txBody>
                    <a:tcPr marL="50800" marR="50800" marT="50800" marB="50800" anchor="ctr" anchorCtr="0" horzOverflow="overflow"/>
                  </a:tc>
                  <a:tc>
                    <a:txBody>
                      <a:bodyPr/>
                      <a:lstStyle/>
                      <a:p>
                        <a:pPr defTabSz="914400">
                          <a:lnSpc>
                            <a:spcPct val="100000"/>
                          </a:lnSpc>
                          <a:tabLst>
                            <a:tab pos="914400" algn="l"/>
                          </a:tabLst>
                          <a:defRPr sz="1800">
                            <a:solidFill>
                              <a:srgbClr val="000000"/>
                            </a:solidFill>
                            <a:effectLst/>
                          </a:defRPr>
                        </a:pPr>
                        <a:r>
                          <a:rPr sz="2000">
                            <a:solidFill>
                              <a:srgbClr val="4F5C3F"/>
                            </a:solidFill>
                          </a:rPr>
                          <a:t>Identify major environmental gradients among sites</a:t>
                        </a:r>
                      </a:p>
                    </a:txBody>
                    <a:tcPr marL="50800" marR="50800" marT="50800" marB="50800" anchor="ctr" anchorCtr="0" horzOverflow="overflow">
                      <a:lnR w="12700">
                        <a:solidFill>
                          <a:srgbClr val="51473B"/>
                        </a:solidFill>
                        <a:miter lim="400000"/>
                      </a:lnR>
                    </a:tcPr>
                  </a:tc>
                </a:tr>
                <a:tr h="1231900">
                  <a:tc>
                    <a:txBody>
                      <a:bodyPr/>
                      <a:lstStyle/>
                      <a:p>
                        <a:pPr defTabSz="914400">
                          <a:lnSpc>
                            <a:spcPct val="100000"/>
                          </a:lnSpc>
                          <a:tabLst>
                            <a:tab pos="914400" algn="l"/>
                          </a:tabLst>
                          <a:defRPr sz="1800">
                            <a:solidFill>
                              <a:srgbClr val="000000"/>
                            </a:solidFill>
                            <a:effectLst/>
                          </a:defRPr>
                        </a:pPr>
                        <a:r>
                          <a:rPr b="1" sz="2000">
                            <a:solidFill>
                              <a:srgbClr val="4F5C3F"/>
                            </a:solidFill>
                          </a:rPr>
                          <a:t>4</a:t>
                        </a:r>
                      </a:p>
                    </a:txBody>
                    <a:tcPr marL="50800" marR="50800" marT="50800" marB="50800" anchor="ctr" anchorCtr="0" horzOverflow="overflow">
                      <a:lnL w="12700">
                        <a:solidFill>
                          <a:srgbClr val="51473B"/>
                        </a:solidFill>
                        <a:miter lim="400000"/>
                      </a:lnL>
                      <a:lnR w="12700">
                        <a:solidFill>
                          <a:srgbClr val="C9C5BC">
                            <a:alpha val="80000"/>
                          </a:srgbClr>
                        </a:solidFill>
                        <a:miter lim="400000"/>
                      </a:lnR>
                      <a:lnT w="12700">
                        <a:solidFill>
                          <a:srgbClr val="C9C5BC">
                            <a:alpha val="80000"/>
                          </a:srgbClr>
                        </a:solidFill>
                        <a:miter lim="400000"/>
                      </a:lnT>
                      <a:lnB w="12700">
                        <a:solidFill>
                          <a:srgbClr val="51473B"/>
                        </a:solidFill>
                        <a:miter lim="400000"/>
                      </a:lnB>
                    </a:tcPr>
                  </a:tc>
                  <a:tc>
                    <a:txBody>
                      <a:bodyPr/>
                      <a:lstStyle/>
                      <a:p>
                        <a:pPr defTabSz="914400">
                          <a:lnSpc>
                            <a:spcPct val="100000"/>
                          </a:lnSpc>
                          <a:tabLst>
                            <a:tab pos="914400" algn="l"/>
                          </a:tabLst>
                          <a:defRPr sz="1800">
                            <a:solidFill>
                              <a:srgbClr val="000000"/>
                            </a:solidFill>
                            <a:effectLst/>
                          </a:defRPr>
                        </a:pPr>
                        <a:r>
                          <a:rPr sz="2000">
                            <a:solidFill>
                              <a:srgbClr val="4F5C3F"/>
                            </a:solidFill>
                          </a:rPr>
                          <a:t>Compare community structure differences for non-drought, and drought years</a:t>
                        </a:r>
                      </a:p>
                    </a:txBody>
                    <a:tcPr marL="50800" marR="50800" marT="50800" marB="50800" anchor="ctr" anchorCtr="0" horzOverflow="overflow">
                      <a:lnL w="12700">
                        <a:solidFill>
                          <a:srgbClr val="C9C5BC">
                            <a:alpha val="80000"/>
                          </a:srgbClr>
                        </a:solidFill>
                        <a:miter lim="400000"/>
                      </a:lnL>
                      <a:lnR w="25400">
                        <a:solidFill>
                          <a:srgbClr val="51473B"/>
                        </a:solidFill>
                        <a:miter lim="400000"/>
                      </a:lnR>
                      <a:lnT w="12700">
                        <a:solidFill>
                          <a:srgbClr val="C9C5BC">
                            <a:alpha val="80000"/>
                          </a:srgbClr>
                        </a:solidFill>
                        <a:miter lim="400000"/>
                      </a:lnT>
                      <a:lnB w="12700">
                        <a:solidFill>
                          <a:srgbClr val="51473B"/>
                        </a:solidFill>
                        <a:miter lim="400000"/>
                      </a:lnB>
                    </a:tcPr>
                  </a:tc>
                  <a:tc>
                    <a:txBody>
                      <a:bodyPr/>
                      <a:lstStyle/>
                      <a:p>
                        <a:pPr defTabSz="914400">
                          <a:lnSpc>
                            <a:spcPct val="100000"/>
                          </a:lnSpc>
                          <a:tabLst>
                            <a:tab pos="914400" algn="l"/>
                          </a:tabLst>
                          <a:defRPr sz="1800">
                            <a:solidFill>
                              <a:srgbClr val="000000"/>
                            </a:solidFill>
                            <a:effectLst/>
                          </a:defRPr>
                        </a:pPr>
                        <a:r>
                          <a:rPr sz="2000">
                            <a:solidFill>
                              <a:srgbClr val="4F5C3F"/>
                            </a:solidFill>
                          </a:rPr>
                          <a:t>Taxa – site matrix, environmental – site matrix</a:t>
                        </a:r>
                      </a:p>
                    </a:txBody>
                    <a:tcPr marL="50800" marR="50800" marT="50800" marB="50800" anchor="ctr" anchorCtr="0" horzOverflow="overflow">
                      <a:lnL w="25400">
                        <a:solidFill>
                          <a:srgbClr val="51473B"/>
                        </a:solidFill>
                        <a:miter lim="400000"/>
                      </a:lnL>
                      <a:lnB w="12700">
                        <a:solidFill>
                          <a:srgbClr val="51473B"/>
                        </a:solidFill>
                        <a:miter lim="400000"/>
                      </a:lnB>
                    </a:tcPr>
                  </a:tc>
                  <a:tc>
                    <a:txBody>
                      <a:bodyPr/>
                      <a:lstStyle/>
                      <a:p>
                        <a:pPr defTabSz="914400">
                          <a:lnSpc>
                            <a:spcPct val="100000"/>
                          </a:lnSpc>
                          <a:tabLst>
                            <a:tab pos="914400" algn="l"/>
                          </a:tabLst>
                          <a:defRPr sz="1800">
                            <a:solidFill>
                              <a:srgbClr val="000000"/>
                            </a:solidFill>
                            <a:effectLst/>
                          </a:defRPr>
                        </a:pPr>
                        <a:r>
                          <a:rPr sz="2000">
                            <a:solidFill>
                              <a:srgbClr val="4F5C3F"/>
                            </a:solidFill>
                          </a:rPr>
                          <a:t>PERMANOVA</a:t>
                        </a:r>
                      </a:p>
                    </a:txBody>
                    <a:tcPr marL="50800" marR="50800" marT="50800" marB="50800" anchor="ctr" anchorCtr="0" horzOverflow="overflow">
                      <a:lnB w="12700">
                        <a:solidFill>
                          <a:srgbClr val="51473B"/>
                        </a:solidFill>
                        <a:miter lim="400000"/>
                      </a:lnB>
                    </a:tcPr>
                  </a:tc>
                  <a:tc>
                    <a:txBody>
                      <a:bodyPr/>
                      <a:lstStyle/>
                      <a:p>
                        <a:pPr defTabSz="914400">
                          <a:lnSpc>
                            <a:spcPct val="100000"/>
                          </a:lnSpc>
                          <a:tabLst>
                            <a:tab pos="914400" algn="l"/>
                          </a:tabLst>
                          <a:defRPr sz="1800">
                            <a:solidFill>
                              <a:srgbClr val="000000"/>
                            </a:solidFill>
                            <a:effectLst/>
                          </a:defRPr>
                        </a:pPr>
                        <a:r>
                          <a:rPr sz="2000">
                            <a:solidFill>
                              <a:srgbClr val="4F5C3F"/>
                            </a:solidFill>
                          </a:rPr>
                          <a:t>‘vegan’ package</a:t>
                        </a:r>
                      </a:p>
                    </a:txBody>
                    <a:tcPr marL="50800" marR="50800" marT="50800" marB="50800" anchor="ctr" anchorCtr="0" horzOverflow="overflow">
                      <a:lnB w="12700">
                        <a:solidFill>
                          <a:srgbClr val="51473B"/>
                        </a:solidFill>
                        <a:miter lim="400000"/>
                      </a:lnB>
                    </a:tcPr>
                  </a:tc>
                  <a:tc>
                    <a:txBody>
                      <a:bodyPr/>
                      <a:lstStyle/>
                      <a:p>
                        <a:pPr defTabSz="914400">
                          <a:lnSpc>
                            <a:spcPct val="100000"/>
                          </a:lnSpc>
                          <a:tabLst>
                            <a:tab pos="914400" algn="l"/>
                          </a:tabLst>
                          <a:defRPr sz="1800">
                            <a:solidFill>
                              <a:srgbClr val="000000"/>
                            </a:solidFill>
                            <a:effectLst/>
                          </a:defRPr>
                        </a:pPr>
                        <a:r>
                          <a:rPr sz="2000">
                            <a:solidFill>
                              <a:srgbClr val="4F5C3F"/>
                            </a:solidFill>
                          </a:rPr>
                          <a:t>Evaluate drought hypothesis</a:t>
                        </a:r>
                      </a:p>
                    </a:txBody>
                    <a:tcPr marL="50800" marR="50800" marT="50800" marB="50800" anchor="ctr" anchorCtr="0" horzOverflow="overflow">
                      <a:lnR w="12700">
                        <a:solidFill>
                          <a:srgbClr val="51473B"/>
                        </a:solidFill>
                        <a:miter lim="400000"/>
                      </a:lnR>
                      <a:lnB w="12700">
                        <a:solidFill>
                          <a:srgbClr val="51473B"/>
                        </a:solidFill>
                        <a:miter lim="400000"/>
                      </a:lnB>
                    </a:tcPr>
                  </a:tc>
                </a:tr>
              </a:tbl>
            </a:graphicData>
          </a:graphic>
        </p:graphicFrame>
        <p:sp>
          <p:nvSpPr>
            <p:cNvPr id="207" name="* Environmental site index includes SPEI values, elevation, &amp; geographic coordinates"/>
            <p:cNvSpPr txBox="1"/>
            <p:nvPr/>
          </p:nvSpPr>
          <p:spPr>
            <a:xfrm>
              <a:off x="0" y="5405806"/>
              <a:ext cx="10795000"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sz="2000"/>
              </a:lvl1pPr>
            </a:lstStyle>
            <a:p>
              <a:pPr/>
              <a:r>
                <a:t>* Environmental site index includes SPEI values, elevation, &amp; geographic coordinates  </a:t>
              </a:r>
            </a:p>
          </p:txBody>
        </p:sp>
      </p:gr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This is the part where I listen to sage advice"/>
          <p:cNvSpPr txBox="1"/>
          <p:nvPr>
            <p:ph type="title"/>
          </p:nvPr>
        </p:nvSpPr>
        <p:spPr>
          <a:prstGeom prst="rect">
            <a:avLst/>
          </a:prstGeom>
        </p:spPr>
        <p:txBody>
          <a:bodyPr/>
          <a:lstStyle/>
          <a:p>
            <a:pPr/>
            <a:r>
              <a:t>This is the part where I listen to sage advice</a:t>
            </a:r>
          </a:p>
        </p:txBody>
      </p:sp>
      <p:sp>
        <p:nvSpPr>
          <p:cNvPr id="211" name="For the title -&gt; Ecological response to drought for Northern Great Plains Streams…"/>
          <p:cNvSpPr txBox="1"/>
          <p:nvPr>
            <p:ph type="body" idx="1"/>
          </p:nvPr>
        </p:nvSpPr>
        <p:spPr>
          <a:prstGeom prst="rect">
            <a:avLst/>
          </a:prstGeom>
        </p:spPr>
        <p:txBody>
          <a:bodyPr/>
          <a:lstStyle/>
          <a:p>
            <a:pPr marL="172720" indent="-172720" defTabSz="233679">
              <a:spcBef>
                <a:spcPts val="2000"/>
              </a:spcBef>
              <a:buBlip>
                <a:blip r:embed="rId2"/>
              </a:buBlip>
              <a:defRPr sz="1440">
                <a:effectLst>
                  <a:outerShdw sx="100000" sy="100000" kx="0" ky="0" algn="b" rotWithShape="0" blurRad="10160" dist="5080" dir="0">
                    <a:srgbClr val="FFFFFF">
                      <a:alpha val="45000"/>
                    </a:srgbClr>
                  </a:outerShdw>
                </a:effectLst>
              </a:defRPr>
            </a:pPr>
            <a:r>
              <a:t>For the title -&gt; Ecological response to drought for Northern Great Plains Streams</a:t>
            </a:r>
          </a:p>
          <a:p>
            <a:pPr marL="172720" indent="-172720" defTabSz="233679">
              <a:spcBef>
                <a:spcPts val="2000"/>
              </a:spcBef>
              <a:buBlip>
                <a:blip r:embed="rId2"/>
              </a:buBlip>
              <a:defRPr sz="1440">
                <a:effectLst>
                  <a:outerShdw sx="100000" sy="100000" kx="0" ky="0" algn="b" rotWithShape="0" blurRad="10160" dist="5080" dir="0">
                    <a:srgbClr val="FFFFFF">
                      <a:alpha val="45000"/>
                    </a:srgbClr>
                  </a:outerShdw>
                </a:effectLst>
              </a:defRPr>
            </a:pPr>
            <a:r>
              <a:t>Timeline -&gt; good target - somewhat aggressive, but space for rescaleing (concerns about scope) - more maps - show a map of the area</a:t>
            </a:r>
          </a:p>
          <a:p>
            <a:pPr marL="172720" indent="-172720" defTabSz="233679">
              <a:spcBef>
                <a:spcPts val="2000"/>
              </a:spcBef>
              <a:buBlip>
                <a:blip r:embed="rId2"/>
              </a:buBlip>
              <a:defRPr sz="1440">
                <a:effectLst>
                  <a:outerShdw sx="100000" sy="100000" kx="0" ky="0" algn="b" rotWithShape="0" blurRad="10160" dist="5080" dir="0">
                    <a:srgbClr val="FFFFFF">
                      <a:alpha val="45000"/>
                    </a:srgbClr>
                  </a:outerShdw>
                </a:effectLst>
              </a:defRPr>
            </a:pPr>
            <a:r>
              <a:t>Proposal had methods (maybe extraneous), </a:t>
            </a:r>
          </a:p>
          <a:p>
            <a:pPr marL="172720" indent="-172720" defTabSz="233679">
              <a:spcBef>
                <a:spcPts val="2000"/>
              </a:spcBef>
              <a:buBlip>
                <a:blip r:embed="rId2"/>
              </a:buBlip>
              <a:defRPr sz="1440">
                <a:effectLst>
                  <a:outerShdw sx="100000" sy="100000" kx="0" ky="0" algn="b" rotWithShape="0" blurRad="10160" dist="5080" dir="0">
                    <a:srgbClr val="FFFFFF">
                      <a:alpha val="45000"/>
                    </a:srgbClr>
                  </a:outerShdw>
                </a:effectLst>
              </a:defRPr>
            </a:pPr>
            <a:r>
              <a:t>Questions are unclear: What are you doing???</a:t>
            </a:r>
          </a:p>
          <a:p>
            <a:pPr marL="172720" indent="-172720" defTabSz="233679">
              <a:spcBef>
                <a:spcPts val="2000"/>
              </a:spcBef>
              <a:buBlip>
                <a:blip r:embed="rId2"/>
              </a:buBlip>
              <a:defRPr sz="1440">
                <a:effectLst>
                  <a:outerShdw sx="100000" sy="100000" kx="0" ky="0" algn="b" rotWithShape="0" blurRad="10160" dist="5080" dir="0">
                    <a:srgbClr val="FFFFFF">
                      <a:alpha val="45000"/>
                    </a:srgbClr>
                  </a:outerShdw>
                </a:effectLst>
              </a:defRPr>
            </a:pPr>
            <a:r>
              <a:t>Peter Nelson -&gt; Overall </a:t>
            </a:r>
          </a:p>
          <a:p>
            <a:pPr marL="172720" indent="-172720" defTabSz="233679">
              <a:spcBef>
                <a:spcPts val="2000"/>
              </a:spcBef>
              <a:buBlip>
                <a:blip r:embed="rId2"/>
              </a:buBlip>
              <a:defRPr sz="1440">
                <a:effectLst>
                  <a:outerShdw sx="100000" sy="100000" kx="0" ky="0" algn="b" rotWithShape="0" blurRad="10160" dist="5080" dir="0">
                    <a:srgbClr val="FFFFFF">
                      <a:alpha val="45000"/>
                    </a:srgbClr>
                  </a:outerShdw>
                </a:effectLst>
              </a:defRPr>
            </a:pPr>
            <a:r>
              <a:t>Concerns -&gt; about how these </a:t>
            </a:r>
          </a:p>
          <a:p>
            <a:pPr marL="172720" indent="-172720" defTabSz="233679">
              <a:spcBef>
                <a:spcPts val="2000"/>
              </a:spcBef>
              <a:buBlip>
                <a:blip r:embed="rId2"/>
              </a:buBlip>
              <a:defRPr sz="1440">
                <a:effectLst>
                  <a:outerShdw sx="100000" sy="100000" kx="0" ky="0" algn="b" rotWithShape="0" blurRad="10160" dist="5080" dir="0">
                    <a:srgbClr val="FFFFFF">
                      <a:alpha val="45000"/>
                    </a:srgbClr>
                  </a:outerShdw>
                </a:effectLst>
              </a:defRPr>
            </a:pPr>
            <a:r>
              <a:t>Clarify that streamflow is a proxy for geology, drought </a:t>
            </a:r>
          </a:p>
          <a:p>
            <a:pPr marL="172720" indent="-172720" defTabSz="233679">
              <a:spcBef>
                <a:spcPts val="2000"/>
              </a:spcBef>
              <a:buBlip>
                <a:blip r:embed="rId2"/>
              </a:buBlip>
              <a:defRPr sz="1440">
                <a:effectLst>
                  <a:outerShdw sx="100000" sy="100000" kx="0" ky="0" algn="b" rotWithShape="0" blurRad="10160" dist="5080" dir="0">
                    <a:srgbClr val="FFFFFF">
                      <a:alpha val="45000"/>
                    </a:srgbClr>
                  </a:outerShdw>
                </a:effectLst>
              </a:defRPr>
            </a:pPr>
            <a:r>
              <a:t>Is it just drought? Or does physiography play a role?  YES.  Describe this more clearly</a:t>
            </a:r>
          </a:p>
          <a:p>
            <a:pPr marL="172720" indent="-172720" defTabSz="233679">
              <a:spcBef>
                <a:spcPts val="2000"/>
              </a:spcBef>
              <a:buBlip>
                <a:blip r:embed="rId2"/>
              </a:buBlip>
              <a:defRPr sz="1440">
                <a:effectLst>
                  <a:outerShdw sx="100000" sy="100000" kx="0" ky="0" algn="b" rotWithShape="0" blurRad="10160" dist="5080" dir="0">
                    <a:srgbClr val="FFFFFF">
                      <a:alpha val="45000"/>
                    </a:srgbClr>
                  </a:outerShdw>
                </a:effectLst>
              </a:defRPr>
            </a:pPr>
            <a:r>
              <a:t>How far the observation stations from areas of study?</a:t>
            </a:r>
          </a:p>
          <a:p>
            <a:pPr marL="172720" indent="-172720" defTabSz="233679">
              <a:spcBef>
                <a:spcPts val="2000"/>
              </a:spcBef>
              <a:buBlip>
                <a:blip r:embed="rId2"/>
              </a:buBlip>
              <a:defRPr sz="1440">
                <a:effectLst>
                  <a:outerShdw sx="100000" sy="100000" kx="0" ky="0" algn="b" rotWithShape="0" blurRad="10160" dist="5080" dir="0">
                    <a:srgbClr val="FFFFFF">
                      <a:alpha val="45000"/>
                    </a:srgbClr>
                  </a:outerShdw>
                </a:effectLst>
              </a:defRPr>
            </a:pPr>
            <a:r>
              <a:t>Space -&gt; interpolate the weather data…  Krieging? Or PRISM data? </a:t>
            </a:r>
            <a:r>
              <a:rPr b="1"/>
              <a:t>Climate NA? Select the data???</a:t>
            </a:r>
            <a:endParaRPr b="1"/>
          </a:p>
          <a:p>
            <a:pPr marL="172720" indent="-172720" defTabSz="233679">
              <a:spcBef>
                <a:spcPts val="2000"/>
              </a:spcBef>
              <a:buBlip>
                <a:blip r:embed="rId2"/>
              </a:buBlip>
              <a:defRPr sz="1440">
                <a:effectLst>
                  <a:outerShdw sx="100000" sy="100000" kx="0" ky="0" algn="b" rotWithShape="0" blurRad="10160" dist="5080" dir="0">
                    <a:srgbClr val="FFFFFF">
                      <a:alpha val="45000"/>
                    </a:srgbClr>
                  </a:outerShdw>
                </a:effectLst>
              </a:defRPr>
            </a:pPr>
            <a:r>
              <a:rPr b="1"/>
              <a:t>Depositional environment - Nitogen load.</a:t>
            </a:r>
            <a:endParaRPr b="1"/>
          </a:p>
          <a:p>
            <a:pPr marL="172720" indent="-172720" defTabSz="233679">
              <a:spcBef>
                <a:spcPts val="2000"/>
              </a:spcBef>
              <a:buBlip>
                <a:blip r:embed="rId2"/>
              </a:buBlip>
              <a:defRPr sz="1440">
                <a:effectLst>
                  <a:outerShdw sx="100000" sy="100000" kx="0" ky="0" algn="b" rotWithShape="0" blurRad="10160" dist="5080" dir="0">
                    <a:srgbClr val="FFFFFF">
                      <a:alpha val="45000"/>
                    </a:srgbClr>
                  </a:outerShdw>
                </a:effectLst>
              </a:defRPr>
            </a:pPr>
            <a:r>
              <a:rPr b="1"/>
              <a:t>ANALYSIS Sequence Flow Chart (Change the tables to pictures)</a:t>
            </a:r>
            <a:endParaRPr b="1"/>
          </a:p>
          <a:p>
            <a:pPr marL="172720" indent="-172720" defTabSz="233679">
              <a:spcBef>
                <a:spcPts val="2000"/>
              </a:spcBef>
              <a:buBlip>
                <a:blip r:embed="rId2"/>
              </a:buBlip>
              <a:defRPr sz="1440">
                <a:effectLst>
                  <a:outerShdw sx="100000" sy="100000" kx="0" ky="0" algn="b" rotWithShape="0" blurRad="10160" dist="5080" dir="0">
                    <a:srgbClr val="FFFFFF">
                      <a:alpha val="45000"/>
                    </a:srgbClr>
                  </a:outerShdw>
                </a:effectLst>
              </a:defRPr>
            </a:pPr>
            <a:endParaRPr b="1"/>
          </a:p>
          <a:p>
            <a:pPr marL="172720" indent="-172720" defTabSz="233679">
              <a:spcBef>
                <a:spcPts val="2000"/>
              </a:spcBef>
              <a:buBlip>
                <a:blip r:embed="rId2"/>
              </a:buBlip>
              <a:defRPr sz="1440">
                <a:effectLst>
                  <a:outerShdw sx="100000" sy="100000" kx="0" ky="0" algn="b" rotWithShape="0" blurRad="10160" dist="5080" dir="0">
                    <a:srgbClr val="FFFFFF">
                      <a:alpha val="45000"/>
                    </a:srgbClr>
                  </a:outerShdw>
                </a:effectLst>
              </a:defRPr>
            </a:pPr>
            <a:r>
              <a:rPr b="1"/>
              <a:t>E</a:t>
            </a:r>
            <a:endParaRPr b="1"/>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Droughts are natural hazards"/>
          <p:cNvSpPr txBox="1"/>
          <p:nvPr>
            <p:ph type="title"/>
          </p:nvPr>
        </p:nvSpPr>
        <p:spPr>
          <a:prstGeom prst="rect">
            <a:avLst/>
          </a:prstGeom>
        </p:spPr>
        <p:txBody>
          <a:bodyPr/>
          <a:lstStyle/>
          <a:p>
            <a:pPr/>
            <a:r>
              <a:t>Droughts are natural hazards</a:t>
            </a:r>
          </a:p>
        </p:txBody>
      </p:sp>
      <p:sp>
        <p:nvSpPr>
          <p:cNvPr id="129" name="Droughts are temporary water deficiencies determined relative to prevailing normal local conditions.…"/>
          <p:cNvSpPr txBox="1"/>
          <p:nvPr>
            <p:ph type="body" sz="half" idx="1"/>
          </p:nvPr>
        </p:nvSpPr>
        <p:spPr>
          <a:xfrm>
            <a:off x="600341" y="2774950"/>
            <a:ext cx="5860518" cy="6184900"/>
          </a:xfrm>
          <a:prstGeom prst="rect">
            <a:avLst/>
          </a:prstGeom>
        </p:spPr>
        <p:txBody>
          <a:bodyPr/>
          <a:lstStyle/>
          <a:p>
            <a:pPr marL="284028" indent="-284028" defTabSz="432308">
              <a:spcBef>
                <a:spcPts val="0"/>
              </a:spcBef>
              <a:buBlip>
                <a:blip r:embed="rId2"/>
              </a:buBlip>
              <a:defRPr sz="2368">
                <a:effectLst>
                  <a:outerShdw sx="100000" sy="100000" kx="0" ky="0" algn="b" rotWithShape="0" blurRad="18796" dist="9398" dir="0">
                    <a:srgbClr val="FFFFFF">
                      <a:alpha val="45000"/>
                    </a:srgbClr>
                  </a:outerShdw>
                </a:effectLst>
              </a:defRPr>
            </a:pPr>
            <a:r>
              <a:t>Droughts are temporary water deficiencies determined relative to prevailing normal local conditions.</a:t>
            </a:r>
          </a:p>
          <a:p>
            <a:pPr marL="300736" indent="-300736" defTabSz="432308">
              <a:spcBef>
                <a:spcPts val="2600"/>
              </a:spcBef>
              <a:buBlip>
                <a:blip r:embed="rId2"/>
              </a:buBlip>
              <a:defRPr sz="2368">
                <a:effectLst>
                  <a:outerShdw sx="100000" sy="100000" kx="0" ky="0" algn="b" rotWithShape="0" blurRad="18796" dist="9398" dir="0">
                    <a:srgbClr val="FFFFFF">
                      <a:alpha val="45000"/>
                    </a:srgbClr>
                  </a:outerShdw>
                </a:effectLst>
              </a:defRPr>
            </a:pPr>
            <a:r>
              <a:rPr b="1"/>
              <a:t>Meteorological drought:</a:t>
            </a:r>
            <a:r>
              <a:t> precipitation deficit that </a:t>
            </a:r>
            <a:r>
              <a:rPr i="1"/>
              <a:t>leads to</a:t>
            </a:r>
            <a:r>
              <a:t>:</a:t>
            </a:r>
          </a:p>
          <a:p>
            <a:pPr marL="300736" indent="-300736" defTabSz="432308">
              <a:spcBef>
                <a:spcPts val="2600"/>
              </a:spcBef>
              <a:buBlip>
                <a:blip r:embed="rId2"/>
              </a:buBlip>
              <a:defRPr sz="2368">
                <a:effectLst>
                  <a:outerShdw sx="100000" sy="100000" kx="0" ky="0" algn="b" rotWithShape="0" blurRad="18796" dist="9398" dir="0">
                    <a:srgbClr val="FFFFFF">
                      <a:alpha val="45000"/>
                    </a:srgbClr>
                  </a:outerShdw>
                </a:effectLst>
              </a:defRPr>
            </a:pPr>
            <a:r>
              <a:rPr b="1"/>
              <a:t>Agricultural drought</a:t>
            </a:r>
            <a:r>
              <a:t>: inadequate soil moisture to meet evapotranspiration &amp; vegetation demands that </a:t>
            </a:r>
            <a:r>
              <a:rPr i="1"/>
              <a:t>leads to</a:t>
            </a:r>
            <a:r>
              <a:t>:</a:t>
            </a:r>
          </a:p>
          <a:p>
            <a:pPr marL="300736" indent="-300736" defTabSz="432308">
              <a:spcBef>
                <a:spcPts val="2600"/>
              </a:spcBef>
              <a:buBlip>
                <a:blip r:embed="rId2"/>
              </a:buBlip>
              <a:defRPr sz="2368">
                <a:effectLst>
                  <a:outerShdw sx="100000" sy="100000" kx="0" ky="0" algn="b" rotWithShape="0" blurRad="18796" dist="9398" dir="0">
                    <a:srgbClr val="FFFFFF">
                      <a:alpha val="45000"/>
                    </a:srgbClr>
                  </a:outerShdw>
                </a:effectLst>
              </a:defRPr>
            </a:pPr>
            <a:r>
              <a:rPr b="1"/>
              <a:t>Hydrological drought: </a:t>
            </a:r>
            <a:r>
              <a:t> surface &amp; ground water deficit that recovers after precipitation and soil moisture returns to normal conditions</a:t>
            </a:r>
          </a:p>
        </p:txBody>
      </p:sp>
      <p:grpSp>
        <p:nvGrpSpPr>
          <p:cNvPr id="134" name="Group"/>
          <p:cNvGrpSpPr/>
          <p:nvPr/>
        </p:nvGrpSpPr>
        <p:grpSpPr>
          <a:xfrm>
            <a:off x="6538131" y="3733494"/>
            <a:ext cx="5860517" cy="4267811"/>
            <a:chOff x="0" y="0"/>
            <a:chExt cx="5860516" cy="4267809"/>
          </a:xfrm>
        </p:grpSpPr>
        <p:grpSp>
          <p:nvGrpSpPr>
            <p:cNvPr id="132" name="Group"/>
            <p:cNvGrpSpPr/>
            <p:nvPr/>
          </p:nvGrpSpPr>
          <p:grpSpPr>
            <a:xfrm>
              <a:off x="0" y="554481"/>
              <a:ext cx="5860517" cy="3713329"/>
              <a:chOff x="0" y="0"/>
              <a:chExt cx="5860516" cy="3713327"/>
            </a:xfrm>
          </p:grpSpPr>
          <p:pic>
            <p:nvPicPr>
              <p:cNvPr id="130" name="drainage-basin-system.jpg" descr="drainage-basin-system.jpg"/>
              <p:cNvPicPr>
                <a:picLocks noChangeAspect="1"/>
              </p:cNvPicPr>
              <p:nvPr/>
            </p:nvPicPr>
            <p:blipFill>
              <a:blip r:embed="rId3">
                <a:extLst/>
              </a:blip>
              <a:stretch>
                <a:fillRect/>
              </a:stretch>
            </p:blipFill>
            <p:spPr>
              <a:xfrm>
                <a:off x="97218" y="0"/>
                <a:ext cx="5666080" cy="3713328"/>
              </a:xfrm>
              <a:prstGeom prst="rect">
                <a:avLst/>
              </a:prstGeom>
              <a:ln w="12700" cap="flat">
                <a:noFill/>
                <a:miter lim="400000"/>
              </a:ln>
              <a:effectLst/>
            </p:spPr>
          </p:pic>
          <p:sp>
            <p:nvSpPr>
              <p:cNvPr id="131" name="Source: www.alevelgeography.com"/>
              <p:cNvSpPr txBox="1"/>
              <p:nvPr/>
            </p:nvSpPr>
            <p:spPr>
              <a:xfrm>
                <a:off x="0" y="3126442"/>
                <a:ext cx="5860517"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nSpc>
                    <a:spcPct val="100000"/>
                  </a:lnSpc>
                  <a:defRPr sz="2000"/>
                </a:pPr>
                <a:r>
                  <a:t>Source: </a:t>
                </a:r>
                <a:r>
                  <a:rPr u="sng">
                    <a:hlinkClick r:id="rId4" invalidUrl="" action="" tgtFrame="" tooltip="" history="1" highlightClick="0" endSnd="0"/>
                  </a:rPr>
                  <a:t>www.alevelgeography.com</a:t>
                </a:r>
                <a:r>
                  <a:t> </a:t>
                </a:r>
              </a:p>
            </p:txBody>
          </p:sp>
        </p:grpSp>
        <p:sp>
          <p:nvSpPr>
            <p:cNvPr id="133" name="Generalized watershed hydrology"/>
            <p:cNvSpPr txBox="1"/>
            <p:nvPr/>
          </p:nvSpPr>
          <p:spPr>
            <a:xfrm>
              <a:off x="66209" y="-1"/>
              <a:ext cx="5728098" cy="546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000"/>
              </a:lvl1pPr>
            </a:lstStyle>
            <a:p>
              <a:pPr/>
              <a:r>
                <a:t>Generalized watershed hydrology</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Affecting human and ecological communities"/>
          <p:cNvSpPr txBox="1"/>
          <p:nvPr>
            <p:ph type="title"/>
          </p:nvPr>
        </p:nvSpPr>
        <p:spPr>
          <a:prstGeom prst="rect">
            <a:avLst/>
          </a:prstGeom>
        </p:spPr>
        <p:txBody>
          <a:bodyPr/>
          <a:lstStyle>
            <a:lvl1pPr defTabSz="531622">
              <a:defRPr spc="291" sz="5824">
                <a:effectLst>
                  <a:outerShdw sx="100000" sy="100000" kx="0" ky="0" algn="b" rotWithShape="0" blurRad="23114" dist="23114" dir="16200000">
                    <a:srgbClr val="3A3A3A">
                      <a:alpha val="70000"/>
                    </a:srgbClr>
                  </a:outerShdw>
                </a:effectLst>
              </a:defRPr>
            </a:lvl1pPr>
          </a:lstStyle>
          <a:p>
            <a:pPr/>
            <a:r>
              <a:t>Affecting human and ecological communities</a:t>
            </a:r>
          </a:p>
        </p:txBody>
      </p:sp>
      <p:sp>
        <p:nvSpPr>
          <p:cNvPr id="137" name="Socioeconomic drought:  water demand exceeds water supply—…"/>
          <p:cNvSpPr txBox="1"/>
          <p:nvPr>
            <p:ph type="body" sz="half" idx="1"/>
          </p:nvPr>
        </p:nvSpPr>
        <p:spPr>
          <a:xfrm>
            <a:off x="472169" y="3477833"/>
            <a:ext cx="5860517" cy="5651846"/>
          </a:xfrm>
          <a:prstGeom prst="rect">
            <a:avLst/>
          </a:prstGeom>
        </p:spPr>
        <p:txBody>
          <a:bodyPr/>
          <a:lstStyle/>
          <a:p>
            <a:pPr marL="253322" indent="-253322" defTabSz="385572">
              <a:spcBef>
                <a:spcPts val="0"/>
              </a:spcBef>
              <a:buBlip>
                <a:blip r:embed="rId2"/>
              </a:buBlip>
              <a:defRPr sz="2112">
                <a:effectLst>
                  <a:outerShdw sx="100000" sy="100000" kx="0" ky="0" algn="b" rotWithShape="0" blurRad="16764" dist="8382" dir="0">
                    <a:srgbClr val="FFFFFF">
                      <a:alpha val="45000"/>
                    </a:srgbClr>
                  </a:outerShdw>
                </a:effectLst>
              </a:defRPr>
            </a:pPr>
            <a:r>
              <a:rPr b="1"/>
              <a:t>Socioeconomic drought:  </a:t>
            </a:r>
            <a:r>
              <a:t>water demand exceeds water supply—</a:t>
            </a:r>
          </a:p>
          <a:p>
            <a:pPr lvl="1" marL="538310" indent="-253322" defTabSz="385572">
              <a:spcBef>
                <a:spcPts val="0"/>
              </a:spcBef>
              <a:buBlip>
                <a:blip r:embed="rId2"/>
              </a:buBlip>
              <a:defRPr sz="2112">
                <a:effectLst>
                  <a:outerShdw sx="100000" sy="100000" kx="0" ky="0" algn="b" rotWithShape="0" blurRad="16764" dist="8382" dir="0">
                    <a:srgbClr val="FFFFFF">
                      <a:alpha val="45000"/>
                    </a:srgbClr>
                  </a:outerShdw>
                </a:effectLst>
              </a:defRPr>
            </a:pPr>
            <a:r>
              <a:rPr i="1"/>
              <a:t>Caused by </a:t>
            </a:r>
            <a:r>
              <a:t>growing human populations, economic development,</a:t>
            </a:r>
          </a:p>
          <a:p>
            <a:pPr lvl="1" marL="538310" indent="-253322" defTabSz="385572">
              <a:spcBef>
                <a:spcPts val="0"/>
              </a:spcBef>
              <a:buBlip>
                <a:blip r:embed="rId2"/>
              </a:buBlip>
              <a:defRPr sz="2112">
                <a:effectLst>
                  <a:outerShdw sx="100000" sy="100000" kx="0" ky="0" algn="b" rotWithShape="0" blurRad="16764" dist="8382" dir="0">
                    <a:srgbClr val="FFFFFF">
                      <a:alpha val="45000"/>
                    </a:srgbClr>
                  </a:outerShdw>
                </a:effectLst>
              </a:defRPr>
            </a:pPr>
            <a:r>
              <a:rPr i="1"/>
              <a:t>Leading to</a:t>
            </a:r>
            <a:r>
              <a:t> over-allocation, competing beneficial uses &amp; non-sustainable groundwater use</a:t>
            </a:r>
          </a:p>
          <a:p>
            <a:pPr lvl="1" marL="0" indent="0" defTabSz="385572">
              <a:spcBef>
                <a:spcPts val="0"/>
              </a:spcBef>
              <a:buSzTx/>
              <a:buNone/>
              <a:defRPr sz="2112">
                <a:effectLst>
                  <a:outerShdw sx="100000" sy="100000" kx="0" ky="0" algn="b" rotWithShape="0" blurRad="16764" dist="8382" dir="0">
                    <a:srgbClr val="FFFFFF">
                      <a:alpha val="45000"/>
                    </a:srgbClr>
                  </a:outerShdw>
                </a:effectLst>
              </a:defRPr>
            </a:pPr>
            <a:r>
              <a:t> </a:t>
            </a:r>
          </a:p>
          <a:p>
            <a:pPr marL="253322" indent="-253322" defTabSz="385572">
              <a:spcBef>
                <a:spcPts val="0"/>
              </a:spcBef>
              <a:buBlip>
                <a:blip r:embed="rId2"/>
              </a:buBlip>
              <a:defRPr sz="2112">
                <a:effectLst>
                  <a:outerShdw sx="100000" sy="100000" kx="0" ky="0" algn="b" rotWithShape="0" blurRad="16764" dist="8382" dir="0">
                    <a:srgbClr val="FFFFFF">
                      <a:alpha val="45000"/>
                    </a:srgbClr>
                  </a:outerShdw>
                </a:effectLst>
              </a:defRPr>
            </a:pPr>
            <a:r>
              <a:rPr b="1"/>
              <a:t>Ecological drought: </a:t>
            </a:r>
            <a:r>
              <a:t>ecosystem stress &amp; adversity to plants and animals—</a:t>
            </a:r>
          </a:p>
          <a:p>
            <a:pPr lvl="1" marL="538310" indent="-253322" defTabSz="385572">
              <a:spcBef>
                <a:spcPts val="0"/>
              </a:spcBef>
              <a:buBlip>
                <a:blip r:embed="rId2"/>
              </a:buBlip>
              <a:defRPr sz="2112">
                <a:effectLst>
                  <a:outerShdw sx="100000" sy="100000" kx="0" ky="0" algn="b" rotWithShape="0" blurRad="16764" dist="8382" dir="0">
                    <a:srgbClr val="FFFFFF">
                      <a:alpha val="45000"/>
                    </a:srgbClr>
                  </a:outerShdw>
                </a:effectLst>
              </a:defRPr>
            </a:pPr>
            <a:r>
              <a:rPr i="1"/>
              <a:t>Caused by </a:t>
            </a:r>
            <a:r>
              <a:t>flow reduction, higher water temps &amp; salinity; </a:t>
            </a:r>
          </a:p>
          <a:p>
            <a:pPr lvl="1" marL="538310" indent="-253322" defTabSz="385572">
              <a:spcBef>
                <a:spcPts val="0"/>
              </a:spcBef>
              <a:buBlip>
                <a:blip r:embed="rId2"/>
              </a:buBlip>
              <a:defRPr sz="2112">
                <a:effectLst>
                  <a:outerShdw sx="100000" sy="100000" kx="0" ky="0" algn="b" rotWithShape="0" blurRad="16764" dist="8382" dir="0">
                    <a:srgbClr val="FFFFFF">
                      <a:alpha val="45000"/>
                    </a:srgbClr>
                  </a:outerShdw>
                </a:effectLst>
              </a:defRPr>
            </a:pPr>
            <a:r>
              <a:rPr i="1"/>
              <a:t>Resulting from</a:t>
            </a:r>
            <a:r>
              <a:t> hydrologic drought, undervaluation of ecosystem services &amp; non-sustainable groundwater use</a:t>
            </a:r>
          </a:p>
        </p:txBody>
      </p:sp>
      <p:grpSp>
        <p:nvGrpSpPr>
          <p:cNvPr id="142" name="Group"/>
          <p:cNvGrpSpPr/>
          <p:nvPr/>
        </p:nvGrpSpPr>
        <p:grpSpPr>
          <a:xfrm>
            <a:off x="6457045" y="3508321"/>
            <a:ext cx="6104693" cy="4390324"/>
            <a:chOff x="0" y="0"/>
            <a:chExt cx="6104692" cy="4390322"/>
          </a:xfrm>
        </p:grpSpPr>
        <p:grpSp>
          <p:nvGrpSpPr>
            <p:cNvPr id="140" name="Group"/>
            <p:cNvGrpSpPr/>
            <p:nvPr/>
          </p:nvGrpSpPr>
          <p:grpSpPr>
            <a:xfrm>
              <a:off x="122087" y="449888"/>
              <a:ext cx="5860518" cy="3940435"/>
              <a:chOff x="0" y="0"/>
              <a:chExt cx="5860516" cy="3940434"/>
            </a:xfrm>
          </p:grpSpPr>
          <p:sp>
            <p:nvSpPr>
              <p:cNvPr id="138" name="https://www.timeslive.co.za/news/south-africa/2017-11-16-sa-still-plagued-by-drought/"/>
              <p:cNvSpPr txBox="1"/>
              <p:nvPr/>
            </p:nvSpPr>
            <p:spPr>
              <a:xfrm>
                <a:off x="0" y="3254190"/>
                <a:ext cx="5860517" cy="6862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lnSpc>
                    <a:spcPct val="100000"/>
                  </a:lnSpc>
                  <a:defRPr sz="1800"/>
                </a:pPr>
                <a:r>
                  <a:rPr u="sng">
                    <a:hlinkClick r:id="rId3" invalidUrl="" action="" tgtFrame="" tooltip="" history="1" highlightClick="0" endSnd="0"/>
                  </a:rPr>
                  <a:t>https://www.timeslive.co.za/news/south-africa/2017-11-16-sa-still-plagued-by-drought/</a:t>
                </a:r>
                <a:r>
                  <a:rPr baseline="-5999"/>
                  <a:t> </a:t>
                </a:r>
              </a:p>
            </p:txBody>
          </p:sp>
          <p:pic>
            <p:nvPicPr>
              <p:cNvPr id="139" name="unnamed.jpg" descr="unnamed.jpg"/>
              <p:cNvPicPr>
                <a:picLocks noChangeAspect="1"/>
              </p:cNvPicPr>
              <p:nvPr/>
            </p:nvPicPr>
            <p:blipFill>
              <a:blip r:embed="rId4">
                <a:extLst/>
              </a:blip>
              <a:stretch>
                <a:fillRect/>
              </a:stretch>
            </p:blipFill>
            <p:spPr>
              <a:xfrm>
                <a:off x="0" y="0"/>
                <a:ext cx="5860517" cy="3304681"/>
              </a:xfrm>
              <a:prstGeom prst="rect">
                <a:avLst/>
              </a:prstGeom>
              <a:ln w="12700" cap="flat">
                <a:noFill/>
                <a:miter lim="400000"/>
              </a:ln>
              <a:effectLst/>
            </p:spPr>
          </p:pic>
        </p:grpSp>
        <p:sp>
          <p:nvSpPr>
            <p:cNvPr id="141" name="Extreme drought in South Africa, 2017-18"/>
            <p:cNvSpPr txBox="1"/>
            <p:nvPr/>
          </p:nvSpPr>
          <p:spPr>
            <a:xfrm>
              <a:off x="0" y="0"/>
              <a:ext cx="6104693" cy="4529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200"/>
              </a:lvl1pPr>
            </a:lstStyle>
            <a:p>
              <a:pPr/>
              <a:r>
                <a:t>Extreme drought in South Africa, 2017-18 </a:t>
              </a:r>
            </a:p>
          </p:txBody>
        </p:sp>
      </p:grpSp>
      <p:sp>
        <p:nvSpPr>
          <p:cNvPr id="143" name="Drought results in stakeholder conflicts"/>
          <p:cNvSpPr txBox="1"/>
          <p:nvPr/>
        </p:nvSpPr>
        <p:spPr>
          <a:xfrm>
            <a:off x="472169" y="2399674"/>
            <a:ext cx="5860517" cy="11074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lvl1pPr>
          </a:lstStyle>
          <a:p>
            <a:pPr>
              <a:defRPr b="0"/>
            </a:pPr>
            <a:r>
              <a:rPr b="1"/>
              <a:t>Drought results in stakeholder conflicts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indices Can Help to Understand &amp; Communicate Drought"/>
          <p:cNvSpPr txBox="1"/>
          <p:nvPr>
            <p:ph type="title"/>
          </p:nvPr>
        </p:nvSpPr>
        <p:spPr>
          <a:prstGeom prst="rect">
            <a:avLst/>
          </a:prstGeom>
        </p:spPr>
        <p:txBody>
          <a:bodyPr/>
          <a:lstStyle>
            <a:lvl1pPr defTabSz="432308">
              <a:defRPr spc="236" sz="4736">
                <a:effectLst>
                  <a:outerShdw sx="100000" sy="100000" kx="0" ky="0" algn="b" rotWithShape="0" blurRad="18796" dist="18796" dir="16200000">
                    <a:srgbClr val="3A3A3A">
                      <a:alpha val="70000"/>
                    </a:srgbClr>
                  </a:outerShdw>
                </a:effectLst>
              </a:defRPr>
            </a:lvl1pPr>
          </a:lstStyle>
          <a:p>
            <a:pPr/>
            <a:r>
              <a:t>indices Can Help to Understand &amp; Communicate Drought </a:t>
            </a:r>
          </a:p>
        </p:txBody>
      </p:sp>
      <p:sp>
        <p:nvSpPr>
          <p:cNvPr id="146" name="Drought indices relate dry and wet periods to their frequency and duration…"/>
          <p:cNvSpPr txBox="1"/>
          <p:nvPr>
            <p:ph type="body" sz="half" idx="1"/>
          </p:nvPr>
        </p:nvSpPr>
        <p:spPr>
          <a:xfrm>
            <a:off x="728273" y="2705100"/>
            <a:ext cx="5520228" cy="6223000"/>
          </a:xfrm>
          <a:prstGeom prst="rect">
            <a:avLst/>
          </a:prstGeom>
        </p:spPr>
        <p:txBody>
          <a:bodyPr/>
          <a:lstStyle/>
          <a:p>
            <a:pPr marL="0" indent="0" algn="ctr" defTabSz="403097">
              <a:spcBef>
                <a:spcPts val="3500"/>
              </a:spcBef>
              <a:buSzTx/>
              <a:buNone/>
              <a:defRPr b="1" sz="2484">
                <a:effectLst>
                  <a:outerShdw sx="100000" sy="100000" kx="0" ky="0" algn="b" rotWithShape="0" blurRad="17526" dist="8763" dir="0">
                    <a:srgbClr val="FFFFFF">
                      <a:alpha val="45000"/>
                    </a:srgbClr>
                  </a:outerShdw>
                </a:effectLst>
              </a:defRPr>
            </a:pPr>
            <a:r>
              <a:t>Drought indices relate dry and wet periods to their frequency and duration</a:t>
            </a:r>
          </a:p>
          <a:p>
            <a:pPr lvl="1" marL="595883" indent="-297941" defTabSz="403097">
              <a:spcBef>
                <a:spcPts val="3500"/>
              </a:spcBef>
              <a:buBlip>
                <a:blip r:embed="rId2"/>
              </a:buBlip>
              <a:defRPr sz="2484">
                <a:effectLst>
                  <a:outerShdw sx="100000" sy="100000" kx="0" ky="0" algn="b" rotWithShape="0" blurRad="17526" dist="8763" dir="0">
                    <a:srgbClr val="FFFFFF">
                      <a:alpha val="45000"/>
                    </a:srgbClr>
                  </a:outerShdw>
                </a:effectLst>
              </a:defRPr>
            </a:pPr>
            <a:r>
              <a:t>Standardized Precipitation Index (SPI) for meteorological drought</a:t>
            </a:r>
          </a:p>
          <a:p>
            <a:pPr lvl="1" marL="595883" indent="-297941" defTabSz="403097">
              <a:spcBef>
                <a:spcPts val="3500"/>
              </a:spcBef>
              <a:buBlip>
                <a:blip r:embed="rId2"/>
              </a:buBlip>
              <a:defRPr sz="2484">
                <a:effectLst>
                  <a:outerShdw sx="100000" sy="100000" kx="0" ky="0" algn="b" rotWithShape="0" blurRad="17526" dist="8763" dir="0">
                    <a:srgbClr val="FFFFFF">
                      <a:alpha val="45000"/>
                    </a:srgbClr>
                  </a:outerShdw>
                </a:effectLst>
              </a:defRPr>
            </a:pPr>
            <a:r>
              <a:t>Standardized Precipitation Evapotranspiration Index (SPEI) for soil moisture drought—“climate water balance”</a:t>
            </a:r>
          </a:p>
          <a:p>
            <a:pPr lvl="1" marL="595883" indent="-297941" defTabSz="403097">
              <a:spcBef>
                <a:spcPts val="3500"/>
              </a:spcBef>
              <a:buBlip>
                <a:blip r:embed="rId2"/>
              </a:buBlip>
              <a:defRPr sz="2484">
                <a:effectLst>
                  <a:outerShdw sx="100000" sy="100000" kx="0" ky="0" algn="b" rotWithShape="0" blurRad="17526" dist="8763" dir="0">
                    <a:srgbClr val="FFFFFF">
                      <a:alpha val="45000"/>
                    </a:srgbClr>
                  </a:outerShdw>
                </a:effectLst>
              </a:defRPr>
            </a:pPr>
            <a:r>
              <a:t>Streamflow drought index (SDI) for hydrological drought  </a:t>
            </a:r>
          </a:p>
        </p:txBody>
      </p:sp>
      <p:sp>
        <p:nvSpPr>
          <p:cNvPr id="147" name="Generalized Calculation Approach…"/>
          <p:cNvSpPr txBox="1"/>
          <p:nvPr/>
        </p:nvSpPr>
        <p:spPr>
          <a:xfrm>
            <a:off x="6494796" y="2705100"/>
            <a:ext cx="5520227" cy="622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356362">
              <a:spcBef>
                <a:spcPts val="3100"/>
              </a:spcBef>
              <a:defRPr b="1" sz="2196">
                <a:effectLst>
                  <a:outerShdw sx="100000" sy="100000" kx="0" ky="0" algn="b" rotWithShape="0" blurRad="15494" dist="7747" dir="0">
                    <a:srgbClr val="FFFFFF">
                      <a:alpha val="45000"/>
                    </a:srgbClr>
                  </a:outerShdw>
                </a:effectLst>
              </a:defRPr>
            </a:pPr>
            <a:r>
              <a:t>Generalized Calculation Approach</a:t>
            </a:r>
          </a:p>
          <a:p>
            <a:pPr marL="387350" indent="-387350" algn="l" defTabSz="356362">
              <a:spcBef>
                <a:spcPts val="3100"/>
              </a:spcBef>
              <a:buSzPct val="100000"/>
              <a:buAutoNum type="arabicPeriod" startAt="1"/>
              <a:defRPr sz="2196">
                <a:effectLst>
                  <a:outerShdw sx="100000" sy="100000" kx="0" ky="0" algn="b" rotWithShape="0" blurRad="15494" dist="7747" dir="0">
                    <a:srgbClr val="FFFFFF">
                      <a:alpha val="45000"/>
                    </a:srgbClr>
                  </a:outerShdw>
                </a:effectLst>
              </a:defRPr>
            </a:pPr>
            <a:r>
              <a:t>Sum daily hydrologic time-series observations by month</a:t>
            </a:r>
          </a:p>
          <a:p>
            <a:pPr marL="387350" indent="-387350" algn="l" defTabSz="356362">
              <a:spcBef>
                <a:spcPts val="3100"/>
              </a:spcBef>
              <a:buSzPct val="100000"/>
              <a:buAutoNum type="arabicPeriod" startAt="1"/>
              <a:defRPr sz="2196">
                <a:effectLst>
                  <a:outerShdw sx="100000" sy="100000" kx="0" ky="0" algn="b" rotWithShape="0" blurRad="15494" dist="7747" dir="0">
                    <a:srgbClr val="FFFFFF">
                      <a:alpha val="45000"/>
                    </a:srgbClr>
                  </a:outerShdw>
                </a:effectLst>
              </a:defRPr>
            </a:pPr>
            <a:r>
              <a:t>Calculate probability-weighted moments (PWMs) from the monthly time-series, </a:t>
            </a:r>
          </a:p>
          <a:p>
            <a:pPr marL="387350" indent="-387350" algn="l" defTabSz="356362">
              <a:spcBef>
                <a:spcPts val="3100"/>
              </a:spcBef>
              <a:buSzPct val="100000"/>
              <a:buAutoNum type="arabicPeriod" startAt="1"/>
              <a:defRPr sz="2196">
                <a:effectLst>
                  <a:outerShdw sx="100000" sy="100000" kx="0" ky="0" algn="b" rotWithShape="0" blurRad="15494" dist="7747" dir="0">
                    <a:srgbClr val="FFFFFF">
                      <a:alpha val="45000"/>
                    </a:srgbClr>
                  </a:outerShdw>
                </a:effectLst>
              </a:defRPr>
            </a:pPr>
            <a:r>
              <a:t>Fit a distribution using the PWMs</a:t>
            </a:r>
          </a:p>
          <a:p>
            <a:pPr lvl="1" marL="526795" indent="-263397" algn="l" defTabSz="356362">
              <a:spcBef>
                <a:spcPts val="3100"/>
              </a:spcBef>
              <a:buSzPct val="35000"/>
              <a:buBlip>
                <a:blip r:embed="rId2"/>
              </a:buBlip>
              <a:defRPr sz="2196">
                <a:effectLst>
                  <a:outerShdw sx="100000" sy="100000" kx="0" ky="0" algn="b" rotWithShape="0" blurRad="15494" dist="7747" dir="0">
                    <a:srgbClr val="FFFFFF">
                      <a:alpha val="45000"/>
                    </a:srgbClr>
                  </a:outerShdw>
                </a:effectLst>
              </a:defRPr>
            </a:pPr>
            <a:r>
              <a:t>SPI - Pearson III distribution</a:t>
            </a:r>
          </a:p>
          <a:p>
            <a:pPr lvl="1" marL="526795" indent="-263397" algn="l" defTabSz="356362">
              <a:spcBef>
                <a:spcPts val="3100"/>
              </a:spcBef>
              <a:buSzPct val="35000"/>
              <a:buBlip>
                <a:blip r:embed="rId2"/>
              </a:buBlip>
              <a:defRPr sz="2196">
                <a:effectLst>
                  <a:outerShdw sx="100000" sy="100000" kx="0" ky="0" algn="b" rotWithShape="0" blurRad="15494" dist="7747" dir="0">
                    <a:srgbClr val="FFFFFF">
                      <a:alpha val="45000"/>
                    </a:srgbClr>
                  </a:outerShdw>
                </a:effectLst>
              </a:defRPr>
            </a:pPr>
            <a:r>
              <a:t>SPEI- Log-logistic distribution</a:t>
            </a:r>
          </a:p>
          <a:p>
            <a:pPr lvl="1" marL="526795" indent="-263397" algn="l" defTabSz="356362">
              <a:spcBef>
                <a:spcPts val="3100"/>
              </a:spcBef>
              <a:buSzPct val="35000"/>
              <a:buBlip>
                <a:blip r:embed="rId2"/>
              </a:buBlip>
              <a:defRPr sz="2196">
                <a:effectLst>
                  <a:outerShdw sx="100000" sy="100000" kx="0" ky="0" algn="b" rotWithShape="0" blurRad="15494" dist="7747" dir="0">
                    <a:srgbClr val="FFFFFF">
                      <a:alpha val="45000"/>
                    </a:srgbClr>
                  </a:outerShdw>
                </a:effectLst>
              </a:defRPr>
            </a:pPr>
            <a:r>
              <a:t>SDI - Log-Pearson III distribution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Drought is Complex &amp; poorly understood"/>
          <p:cNvSpPr txBox="1"/>
          <p:nvPr>
            <p:ph type="title"/>
          </p:nvPr>
        </p:nvSpPr>
        <p:spPr>
          <a:prstGeom prst="rect">
            <a:avLst/>
          </a:prstGeom>
        </p:spPr>
        <p:txBody>
          <a:bodyPr/>
          <a:lstStyle/>
          <a:p>
            <a:pPr/>
            <a:r>
              <a:t>Drought is Complex &amp; poorly understood</a:t>
            </a:r>
          </a:p>
        </p:txBody>
      </p:sp>
      <p:sp>
        <p:nvSpPr>
          <p:cNvPr id="150" name="Most small watersheds are ungauged with no available information 1…"/>
          <p:cNvSpPr txBox="1"/>
          <p:nvPr>
            <p:ph type="body" sz="half" idx="1"/>
          </p:nvPr>
        </p:nvSpPr>
        <p:spPr>
          <a:xfrm>
            <a:off x="513869" y="2611032"/>
            <a:ext cx="5860517" cy="6184901"/>
          </a:xfrm>
          <a:prstGeom prst="rect">
            <a:avLst/>
          </a:prstGeom>
        </p:spPr>
        <p:txBody>
          <a:bodyPr/>
          <a:lstStyle/>
          <a:p>
            <a:pPr marL="383822" indent="-383822">
              <a:spcBef>
                <a:spcPts val="0"/>
              </a:spcBef>
              <a:buBlip>
                <a:blip r:embed="rId2"/>
              </a:buBlip>
              <a:defRPr sz="3000"/>
            </a:pPr>
            <a:r>
              <a:t>Most </a:t>
            </a:r>
            <a:r>
              <a:rPr b="1"/>
              <a:t>small watersheds are ungauged</a:t>
            </a:r>
            <a:r>
              <a:t> with no available information </a:t>
            </a:r>
            <a:r>
              <a:rPr baseline="31999"/>
              <a:t>1</a:t>
            </a:r>
            <a:br/>
          </a:p>
          <a:p>
            <a:pPr marL="0" indent="0">
              <a:spcBef>
                <a:spcPts val="0"/>
              </a:spcBef>
              <a:buSzTx/>
              <a:buNone/>
              <a:defRPr sz="3000"/>
            </a:pPr>
            <a:r>
              <a:rPr b="1"/>
              <a:t>We lack understanding </a:t>
            </a:r>
            <a:r>
              <a:t>of: </a:t>
            </a:r>
          </a:p>
          <a:p>
            <a:pPr lvl="1" marL="815622" indent="-383822">
              <a:spcBef>
                <a:spcPts val="0"/>
              </a:spcBef>
              <a:buBlip>
                <a:blip r:embed="rId2"/>
              </a:buBlip>
              <a:defRPr sz="3000"/>
            </a:pPr>
            <a:r>
              <a:t>processes &amp; feedbacks at the watershed-scale,</a:t>
            </a:r>
          </a:p>
          <a:p>
            <a:pPr lvl="1" marL="815622" indent="-383822">
              <a:spcBef>
                <a:spcPts val="0"/>
              </a:spcBef>
              <a:buBlip>
                <a:blip r:embed="rId2"/>
              </a:buBlip>
              <a:defRPr sz="3000"/>
            </a:pPr>
            <a:r>
              <a:t>how heterogeneity of scale, time and space affects processes </a:t>
            </a:r>
            <a:r>
              <a:rPr baseline="31999"/>
              <a:t>1</a:t>
            </a:r>
          </a:p>
        </p:txBody>
      </p:sp>
      <p:sp>
        <p:nvSpPr>
          <p:cNvPr id="151" name="“We understand how freshwater communities persist during normal and high flows better than we understand the ecological effects of droughts” 2…"/>
          <p:cNvSpPr txBox="1"/>
          <p:nvPr/>
        </p:nvSpPr>
        <p:spPr>
          <a:xfrm>
            <a:off x="6410692" y="2611032"/>
            <a:ext cx="5860518" cy="6184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383822" indent="-383822" algn="l">
              <a:buSzPct val="35000"/>
              <a:buBlip>
                <a:blip r:embed="rId2"/>
              </a:buBlip>
              <a:defRPr sz="3000"/>
            </a:pPr>
            <a:r>
              <a:t>“We understand how freshwater communities persist during normal and high flows better than we understand the ecological effects of droughts” </a:t>
            </a:r>
            <a:r>
              <a:rPr baseline="31999"/>
              <a:t>2</a:t>
            </a:r>
          </a:p>
          <a:p>
            <a:pPr algn="l">
              <a:defRPr sz="3000"/>
            </a:pPr>
          </a:p>
          <a:p>
            <a:pPr marL="383822" indent="-383822" algn="l">
              <a:buSzPct val="35000"/>
              <a:buBlip>
                <a:blip r:embed="rId2"/>
              </a:buBlip>
              <a:defRPr sz="3000"/>
            </a:pPr>
            <a:r>
              <a:rPr b="1"/>
              <a:t>We should improve </a:t>
            </a:r>
            <a:r>
              <a:t>information transfer approaches (</a:t>
            </a:r>
            <a:r>
              <a:rPr b="1"/>
              <a:t>downscaling</a:t>
            </a:r>
            <a:r>
              <a:t>)</a:t>
            </a:r>
            <a:r>
              <a:rPr b="1"/>
              <a:t> </a:t>
            </a:r>
            <a:r>
              <a:t>from gauged to ungauged watersheds </a:t>
            </a:r>
            <a:r>
              <a:rPr baseline="31999"/>
              <a:t>1</a:t>
            </a:r>
          </a:p>
        </p:txBody>
      </p:sp>
      <p:sp>
        <p:nvSpPr>
          <p:cNvPr id="152" name="A decade of Predictions in Ungauged Basins (PUB)—a review (Hrachowitz et al. 2014)…"/>
          <p:cNvSpPr txBox="1"/>
          <p:nvPr/>
        </p:nvSpPr>
        <p:spPr>
          <a:xfrm>
            <a:off x="687687" y="8700237"/>
            <a:ext cx="11629426"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52777" indent="-352777" algn="l">
              <a:lnSpc>
                <a:spcPct val="100000"/>
              </a:lnSpc>
              <a:buSzPct val="100000"/>
              <a:buAutoNum type="arabicPeriod" startAt="1"/>
              <a:defRPr sz="1600">
                <a:solidFill>
                  <a:srgbClr val="767367"/>
                </a:solidFill>
                <a:effectLst>
                  <a:outerShdw sx="100000" sy="100000" kx="0" ky="0" algn="b" rotWithShape="0" blurRad="63500" dist="12700" dir="5400000">
                    <a:srgbClr val="000000">
                      <a:alpha val="30000"/>
                    </a:srgbClr>
                  </a:outerShdw>
                </a:effectLst>
                <a:latin typeface="Baskerville"/>
                <a:ea typeface="Baskerville"/>
                <a:cs typeface="Baskerville"/>
                <a:sym typeface="Baskerville"/>
              </a:defRPr>
            </a:pPr>
            <a:r>
              <a:t>A decade of Predictions in Ungauged Basins (PUB)—a review (Hrachowitz et al. 2014)</a:t>
            </a:r>
          </a:p>
          <a:p>
            <a:pPr marL="352777" indent="-352777" algn="l">
              <a:lnSpc>
                <a:spcPct val="100000"/>
              </a:lnSpc>
              <a:buSzPct val="100000"/>
              <a:buAutoNum type="arabicPeriod" startAt="1"/>
              <a:defRPr sz="1600">
                <a:solidFill>
                  <a:srgbClr val="767367"/>
                </a:solidFill>
                <a:effectLst>
                  <a:outerShdw sx="100000" sy="100000" kx="0" ky="0" algn="b" rotWithShape="0" blurRad="63500" dist="12700" dir="5400000">
                    <a:srgbClr val="000000">
                      <a:alpha val="30000"/>
                    </a:srgbClr>
                  </a:outerShdw>
                </a:effectLst>
                <a:latin typeface="Baskerville"/>
                <a:ea typeface="Baskerville"/>
                <a:cs typeface="Baskerville"/>
                <a:sym typeface="Baskerville"/>
              </a:defRPr>
            </a:pPr>
            <a:r>
              <a:t>PS Lake - Drought and Aquatic Ecosystems: </a:t>
            </a:r>
            <a:r>
              <a:rPr i="1"/>
              <a:t>Effects and Responses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PINE RIDGE Reservation Description"/>
          <p:cNvSpPr txBox="1"/>
          <p:nvPr>
            <p:ph type="title"/>
          </p:nvPr>
        </p:nvSpPr>
        <p:spPr>
          <a:prstGeom prst="rect">
            <a:avLst/>
          </a:prstGeom>
        </p:spPr>
        <p:txBody>
          <a:bodyPr/>
          <a:lstStyle>
            <a:lvl1pPr defTabSz="560831">
              <a:defRPr spc="307" sz="6144">
                <a:effectLst>
                  <a:outerShdw sx="100000" sy="100000" kx="0" ky="0" algn="b" rotWithShape="0" blurRad="24384" dist="24384" dir="16200000">
                    <a:srgbClr val="3A3A3A">
                      <a:alpha val="70000"/>
                    </a:srgbClr>
                  </a:outerShdw>
                </a:effectLst>
              </a:defRPr>
            </a:lvl1pPr>
          </a:lstStyle>
          <a:p>
            <a:pPr/>
            <a:r>
              <a:t>PINE RIDGE Reservation Description </a:t>
            </a:r>
          </a:p>
        </p:txBody>
      </p:sp>
      <p:sp>
        <p:nvSpPr>
          <p:cNvPr id="155" name="Climate: semi-arid cold mid-latitude steppe (BSk); Precip = 15.8 to 17.2 inches/yr (400 - 450 mm/yr)…"/>
          <p:cNvSpPr txBox="1"/>
          <p:nvPr/>
        </p:nvSpPr>
        <p:spPr>
          <a:xfrm>
            <a:off x="7779036" y="2618496"/>
            <a:ext cx="4645317" cy="622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267715" indent="-267715" algn="l" defTabSz="362204">
              <a:lnSpc>
                <a:spcPct val="100000"/>
              </a:lnSpc>
              <a:spcBef>
                <a:spcPts val="3200"/>
              </a:spcBef>
              <a:buSzPct val="35000"/>
              <a:buBlip>
                <a:blip r:embed="rId2"/>
              </a:buBlip>
              <a:defRPr sz="2232">
                <a:effectLst>
                  <a:outerShdw sx="100000" sy="100000" kx="0" ky="0" algn="b" rotWithShape="0" blurRad="15748" dist="7874" dir="0">
                    <a:srgbClr val="FFFFFF">
                      <a:alpha val="45000"/>
                    </a:srgbClr>
                  </a:outerShdw>
                </a:effectLst>
              </a:defRPr>
            </a:pPr>
            <a:r>
              <a:rPr b="1"/>
              <a:t>Climate:</a:t>
            </a:r>
            <a:r>
              <a:t> semi-arid cold mid-latitude steppe (BSk); Precip = 15.8 to 17.2 inches/yr (400 - 450 mm/yr) </a:t>
            </a:r>
          </a:p>
          <a:p>
            <a:pPr marL="267715" indent="-267715" algn="l" defTabSz="362204">
              <a:lnSpc>
                <a:spcPct val="100000"/>
              </a:lnSpc>
              <a:spcBef>
                <a:spcPts val="3200"/>
              </a:spcBef>
              <a:buSzPct val="35000"/>
              <a:buBlip>
                <a:blip r:embed="rId2"/>
              </a:buBlip>
              <a:defRPr sz="2232">
                <a:effectLst>
                  <a:outerShdw sx="100000" sy="100000" kx="0" ky="0" algn="b" rotWithShape="0" blurRad="15748" dist="7874" dir="0">
                    <a:srgbClr val="FFFFFF">
                      <a:alpha val="45000"/>
                    </a:srgbClr>
                  </a:outerShdw>
                </a:effectLst>
              </a:defRPr>
            </a:pPr>
            <a:r>
              <a:rPr b="1"/>
              <a:t>Elevation:</a:t>
            </a:r>
            <a:r>
              <a:t> 2,250 to 3,700 ft (690 - 1,130 m) </a:t>
            </a:r>
          </a:p>
          <a:p>
            <a:pPr marL="267715" indent="-267715" algn="l" defTabSz="362204">
              <a:spcBef>
                <a:spcPts val="3200"/>
              </a:spcBef>
              <a:buSzPct val="35000"/>
              <a:buBlip>
                <a:blip r:embed="rId2"/>
              </a:buBlip>
              <a:defRPr sz="2232">
                <a:effectLst>
                  <a:outerShdw sx="100000" sy="100000" kx="0" ky="0" algn="b" rotWithShape="0" blurRad="15748" dist="7874" dir="0">
                    <a:srgbClr val="FFFFFF">
                      <a:alpha val="45000"/>
                    </a:srgbClr>
                  </a:outerShdw>
                </a:effectLst>
              </a:defRPr>
            </a:pPr>
            <a:r>
              <a:rPr b="1"/>
              <a:t>Land-cover: </a:t>
            </a:r>
            <a:r>
              <a:t>Mixed-grass prairie understory with pine savanna on north slopes</a:t>
            </a:r>
          </a:p>
          <a:p>
            <a:pPr marL="267715" indent="-267715" algn="l" defTabSz="362204">
              <a:lnSpc>
                <a:spcPct val="100000"/>
              </a:lnSpc>
              <a:spcBef>
                <a:spcPts val="3200"/>
              </a:spcBef>
              <a:buSzPct val="35000"/>
              <a:buBlip>
                <a:blip r:embed="rId2"/>
              </a:buBlip>
              <a:defRPr sz="2232">
                <a:effectLst>
                  <a:outerShdw sx="100000" sy="100000" kx="0" ky="0" algn="b" rotWithShape="0" blurRad="15748" dist="7874" dir="0">
                    <a:srgbClr val="FFFFFF">
                      <a:alpha val="45000"/>
                    </a:srgbClr>
                  </a:outerShdw>
                </a:effectLst>
              </a:defRPr>
            </a:pPr>
            <a:r>
              <a:rPr b="1"/>
              <a:t>Stream-type:</a:t>
            </a:r>
            <a:r>
              <a:t> Low gradient, dune-ripple morphology streams</a:t>
            </a:r>
          </a:p>
          <a:p>
            <a:pPr marL="267715" indent="-267715" algn="l" defTabSz="362204">
              <a:lnSpc>
                <a:spcPct val="100000"/>
              </a:lnSpc>
              <a:spcBef>
                <a:spcPts val="3200"/>
              </a:spcBef>
              <a:buSzPct val="35000"/>
              <a:buBlip>
                <a:blip r:embed="rId2"/>
              </a:buBlip>
              <a:defRPr sz="2232">
                <a:effectLst>
                  <a:outerShdw sx="100000" sy="100000" kx="0" ky="0" algn="b" rotWithShape="0" blurRad="15748" dist="7874" dir="0">
                    <a:srgbClr val="FFFFFF">
                      <a:alpha val="45000"/>
                    </a:srgbClr>
                  </a:outerShdw>
                </a:effectLst>
              </a:defRPr>
            </a:pPr>
            <a:r>
              <a:rPr b="1"/>
              <a:t>Land-use:</a:t>
            </a:r>
            <a:r>
              <a:t> cattle ranching with minor grass &amp; row crops (N-SE)</a:t>
            </a:r>
          </a:p>
        </p:txBody>
      </p:sp>
      <p:pic>
        <p:nvPicPr>
          <p:cNvPr id="156" name="site_map.png" descr="site_map.png"/>
          <p:cNvPicPr>
            <a:picLocks noChangeAspect="1"/>
          </p:cNvPicPr>
          <p:nvPr/>
        </p:nvPicPr>
        <p:blipFill>
          <a:blip r:embed="rId3">
            <a:extLst/>
          </a:blip>
          <a:stretch>
            <a:fillRect/>
          </a:stretch>
        </p:blipFill>
        <p:spPr>
          <a:xfrm>
            <a:off x="577819" y="2429742"/>
            <a:ext cx="6773717" cy="677371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Another Look"/>
          <p:cNvSpPr txBox="1"/>
          <p:nvPr>
            <p:ph type="title"/>
          </p:nvPr>
        </p:nvSpPr>
        <p:spPr>
          <a:prstGeom prst="rect">
            <a:avLst/>
          </a:prstGeom>
        </p:spPr>
        <p:txBody>
          <a:bodyPr/>
          <a:lstStyle/>
          <a:p>
            <a:pPr/>
            <a:r>
              <a:t>Another Look </a:t>
            </a:r>
          </a:p>
        </p:txBody>
      </p:sp>
      <p:sp>
        <p:nvSpPr>
          <p:cNvPr id="159" name="Climate: semi-arid cold mid-latitude steppe (BSk); Precip = 15.8 to 17.2 inches/yr (400 - 450 mm/yr)…"/>
          <p:cNvSpPr txBox="1"/>
          <p:nvPr/>
        </p:nvSpPr>
        <p:spPr>
          <a:xfrm>
            <a:off x="7840671" y="2356692"/>
            <a:ext cx="4645316" cy="622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267715" indent="-267715" algn="l" defTabSz="362204">
              <a:lnSpc>
                <a:spcPct val="100000"/>
              </a:lnSpc>
              <a:spcBef>
                <a:spcPts val="3200"/>
              </a:spcBef>
              <a:buSzPct val="35000"/>
              <a:buBlip>
                <a:blip r:embed="rId2"/>
              </a:buBlip>
              <a:defRPr sz="2232">
                <a:effectLst>
                  <a:outerShdw sx="100000" sy="100000" kx="0" ky="0" algn="b" rotWithShape="0" blurRad="15748" dist="7874" dir="0">
                    <a:srgbClr val="FFFFFF">
                      <a:alpha val="45000"/>
                    </a:srgbClr>
                  </a:outerShdw>
                </a:effectLst>
              </a:defRPr>
            </a:pPr>
            <a:r>
              <a:rPr b="1"/>
              <a:t>Climate:</a:t>
            </a:r>
            <a:r>
              <a:t> semi-arid cold mid-latitude steppe (BSk); Precip = 15.8 to 17.2 inches/yr (400 - 450 mm/yr) </a:t>
            </a:r>
          </a:p>
          <a:p>
            <a:pPr marL="267715" indent="-267715" algn="l" defTabSz="362204">
              <a:lnSpc>
                <a:spcPct val="100000"/>
              </a:lnSpc>
              <a:spcBef>
                <a:spcPts val="3200"/>
              </a:spcBef>
              <a:buSzPct val="35000"/>
              <a:buBlip>
                <a:blip r:embed="rId2"/>
              </a:buBlip>
              <a:defRPr sz="2232">
                <a:effectLst>
                  <a:outerShdw sx="100000" sy="100000" kx="0" ky="0" algn="b" rotWithShape="0" blurRad="15748" dist="7874" dir="0">
                    <a:srgbClr val="FFFFFF">
                      <a:alpha val="45000"/>
                    </a:srgbClr>
                  </a:outerShdw>
                </a:effectLst>
              </a:defRPr>
            </a:pPr>
            <a:r>
              <a:rPr b="1"/>
              <a:t>Elevation:</a:t>
            </a:r>
            <a:r>
              <a:t> 2,250 to 3,700 ft (690 - 1,130 m) </a:t>
            </a:r>
          </a:p>
          <a:p>
            <a:pPr marL="267715" indent="-267715" algn="l" defTabSz="362204">
              <a:spcBef>
                <a:spcPts val="3200"/>
              </a:spcBef>
              <a:buSzPct val="35000"/>
              <a:buBlip>
                <a:blip r:embed="rId2"/>
              </a:buBlip>
              <a:defRPr sz="2232">
                <a:effectLst>
                  <a:outerShdw sx="100000" sy="100000" kx="0" ky="0" algn="b" rotWithShape="0" blurRad="15748" dist="7874" dir="0">
                    <a:srgbClr val="FFFFFF">
                      <a:alpha val="45000"/>
                    </a:srgbClr>
                  </a:outerShdw>
                </a:effectLst>
              </a:defRPr>
            </a:pPr>
            <a:r>
              <a:rPr b="1"/>
              <a:t>Land-cover: </a:t>
            </a:r>
            <a:r>
              <a:t>Mixed-grass prairie understory with pine savanna on north slopes</a:t>
            </a:r>
          </a:p>
          <a:p>
            <a:pPr marL="267715" indent="-267715" algn="l" defTabSz="362204">
              <a:lnSpc>
                <a:spcPct val="100000"/>
              </a:lnSpc>
              <a:spcBef>
                <a:spcPts val="3200"/>
              </a:spcBef>
              <a:buSzPct val="35000"/>
              <a:buBlip>
                <a:blip r:embed="rId2"/>
              </a:buBlip>
              <a:defRPr sz="2232">
                <a:effectLst>
                  <a:outerShdw sx="100000" sy="100000" kx="0" ky="0" algn="b" rotWithShape="0" blurRad="15748" dist="7874" dir="0">
                    <a:srgbClr val="FFFFFF">
                      <a:alpha val="45000"/>
                    </a:srgbClr>
                  </a:outerShdw>
                </a:effectLst>
              </a:defRPr>
            </a:pPr>
            <a:r>
              <a:rPr b="1"/>
              <a:t>Stream-type:</a:t>
            </a:r>
            <a:r>
              <a:t> Low gradient, dune-ripple morphology streams</a:t>
            </a:r>
          </a:p>
          <a:p>
            <a:pPr marL="267715" indent="-267715" algn="l" defTabSz="362204">
              <a:lnSpc>
                <a:spcPct val="100000"/>
              </a:lnSpc>
              <a:spcBef>
                <a:spcPts val="3200"/>
              </a:spcBef>
              <a:buSzPct val="35000"/>
              <a:buBlip>
                <a:blip r:embed="rId2"/>
              </a:buBlip>
              <a:defRPr sz="2232">
                <a:effectLst>
                  <a:outerShdw sx="100000" sy="100000" kx="0" ky="0" algn="b" rotWithShape="0" blurRad="15748" dist="7874" dir="0">
                    <a:srgbClr val="FFFFFF">
                      <a:alpha val="45000"/>
                    </a:srgbClr>
                  </a:outerShdw>
                </a:effectLst>
              </a:defRPr>
            </a:pPr>
            <a:r>
              <a:rPr b="1"/>
              <a:t>Land-use:</a:t>
            </a:r>
            <a:r>
              <a:t> cattle ranching with minor grass &amp; row crops (N-SE)</a:t>
            </a:r>
          </a:p>
        </p:txBody>
      </p:sp>
      <p:pic>
        <p:nvPicPr>
          <p:cNvPr id="160" name="site_map_zoom.png" descr="site_map_zoom.png"/>
          <p:cNvPicPr>
            <a:picLocks noChangeAspect="1"/>
          </p:cNvPicPr>
          <p:nvPr/>
        </p:nvPicPr>
        <p:blipFill>
          <a:blip r:embed="rId3">
            <a:extLst/>
          </a:blip>
          <a:stretch>
            <a:fillRect/>
          </a:stretch>
        </p:blipFill>
        <p:spPr>
          <a:xfrm>
            <a:off x="708270" y="2356692"/>
            <a:ext cx="6919816" cy="6919816"/>
          </a:xfrm>
          <a:prstGeom prst="rect">
            <a:avLst/>
          </a:prstGeom>
          <a:ln w="12700">
            <a:miter lim="400000"/>
          </a:ln>
        </p:spPr>
      </p:pic>
      <p:sp>
        <p:nvSpPr>
          <p:cNvPr id="161" name="Lamento que el mapa de hoy tenga muchos pequeños errores"/>
          <p:cNvSpPr txBox="1"/>
          <p:nvPr/>
        </p:nvSpPr>
        <p:spPr>
          <a:xfrm>
            <a:off x="2347306" y="8433622"/>
            <a:ext cx="3840510"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2800"/>
              </a:lnSpc>
              <a:defRPr i="1" sz="1200">
                <a:solidFill>
                  <a:srgbClr val="000000"/>
                </a:solidFill>
                <a:latin typeface="Times"/>
                <a:ea typeface="Times"/>
                <a:cs typeface="Times"/>
                <a:sym typeface="Times"/>
              </a:defRPr>
            </a:lvl1pPr>
          </a:lstStyle>
          <a:p>
            <a:pPr>
              <a:defRPr>
                <a:effectLst/>
              </a:defRPr>
            </a:pPr>
            <a:r>
              <a:t>Lamento que el mapa de hoy tenga muchos pequeños errores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Pine Ridge Reservation has…"/>
          <p:cNvSpPr txBox="1"/>
          <p:nvPr>
            <p:ph type="title"/>
          </p:nvPr>
        </p:nvSpPr>
        <p:spPr>
          <a:prstGeom prst="rect">
            <a:avLst/>
          </a:prstGeom>
        </p:spPr>
        <p:txBody>
          <a:bodyPr/>
          <a:lstStyle/>
          <a:p>
            <a:pPr defTabSz="461518">
              <a:defRPr spc="252" sz="5056">
                <a:effectLst>
                  <a:outerShdw sx="100000" sy="100000" kx="0" ky="0" algn="b" rotWithShape="0" blurRad="20066" dist="20066" dir="16200000">
                    <a:srgbClr val="3A3A3A">
                      <a:alpha val="70000"/>
                    </a:srgbClr>
                  </a:outerShdw>
                </a:effectLst>
              </a:defRPr>
            </a:pPr>
            <a:r>
              <a:t>Pine Ridge Reservation has</a:t>
            </a:r>
          </a:p>
          <a:p>
            <a:pPr defTabSz="461518">
              <a:defRPr spc="252" sz="5056">
                <a:effectLst>
                  <a:outerShdw sx="100000" sy="100000" kx="0" ky="0" algn="b" rotWithShape="0" blurRad="20066" dist="20066" dir="16200000">
                    <a:srgbClr val="3A3A3A">
                      <a:alpha val="70000"/>
                    </a:srgbClr>
                  </a:outerShdw>
                </a:effectLst>
              </a:defRPr>
            </a:pPr>
            <a:r>
              <a:t>Heterogeneous Watersheds</a:t>
            </a:r>
          </a:p>
        </p:txBody>
      </p:sp>
      <p:graphicFrame>
        <p:nvGraphicFramePr>
          <p:cNvPr id="164" name="Table"/>
          <p:cNvGraphicFramePr/>
          <p:nvPr/>
        </p:nvGraphicFramePr>
        <p:xfrm>
          <a:off x="1289050" y="3429000"/>
          <a:ext cx="6396209" cy="6223000"/>
        </p:xfrm>
        <a:graphic xmlns:a="http://schemas.openxmlformats.org/drawingml/2006/main">
          <a:graphicData uri="http://schemas.openxmlformats.org/drawingml/2006/table">
            <a:tbl>
              <a:tblPr firstCol="1" firstRow="1" lastCol="0" lastRow="0" bandCol="0" bandRow="0" rtl="0">
                <a:tableStyleId>{33BA23B1-9221-436E-865A-0063620EA4FD}</a:tableStyleId>
              </a:tblPr>
              <a:tblGrid>
                <a:gridCol w="2652835"/>
                <a:gridCol w="1742428"/>
                <a:gridCol w="1618156"/>
                <a:gridCol w="1844288"/>
                <a:gridCol w="2568991"/>
              </a:tblGrid>
              <a:tr h="679450">
                <a:tc>
                  <a:txBody>
                    <a:bodyPr/>
                    <a:lstStyle/>
                    <a:p>
                      <a:pPr defTabSz="914400">
                        <a:tabLst>
                          <a:tab pos="914400" algn="l"/>
                        </a:tabLst>
                        <a:defRPr>
                          <a:solidFill>
                            <a:srgbClr val="000000"/>
                          </a:solidFill>
                        </a:defRPr>
                      </a:pPr>
                      <a:r>
                        <a:rPr sz="2000">
                          <a:solidFill>
                            <a:srgbClr val="4F5C3F"/>
                          </a:solidFill>
                          <a:sym typeface="Georgia"/>
                        </a:rPr>
                        <a:t>Ecoregion &amp; Stratigraphy</a:t>
                      </a:r>
                    </a:p>
                  </a:txBody>
                  <a:tcPr marL="50800" marR="50800" marT="50800" marB="50800" anchor="ctr" anchorCtr="0" horzOverflow="overflow">
                    <a:lnL w="12700">
                      <a:solidFill>
                        <a:srgbClr val="51473B"/>
                      </a:solidFill>
                      <a:miter lim="400000"/>
                    </a:lnL>
                    <a:blipFill rotWithShape="1">
                      <a:blip r:embed="rId2"/>
                      <a:srcRect l="0" t="0" r="0" b="0"/>
                      <a:tile tx="0" ty="0" sx="100000" sy="100000" flip="none" algn="tl"/>
                    </a:blipFill>
                  </a:tcPr>
                </a:tc>
                <a:tc>
                  <a:txBody>
                    <a:bodyPr/>
                    <a:lstStyle/>
                    <a:p>
                      <a:pPr defTabSz="914400">
                        <a:tabLst>
                          <a:tab pos="914400" algn="l"/>
                        </a:tabLst>
                        <a:defRPr>
                          <a:solidFill>
                            <a:srgbClr val="000000"/>
                          </a:solidFill>
                        </a:defRPr>
                      </a:pPr>
                      <a:r>
                        <a:rPr sz="2000">
                          <a:solidFill>
                            <a:srgbClr val="4F5C3F"/>
                          </a:solidFill>
                          <a:sym typeface="Georgia"/>
                        </a:rPr>
                        <a:t>Topography</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tabLst>
                          <a:tab pos="914400" algn="l"/>
                        </a:tabLst>
                        <a:defRPr>
                          <a:solidFill>
                            <a:srgbClr val="000000"/>
                          </a:solidFill>
                        </a:defRPr>
                      </a:pPr>
                      <a:r>
                        <a:rPr sz="2000">
                          <a:solidFill>
                            <a:srgbClr val="4F5C3F"/>
                          </a:solidFill>
                          <a:sym typeface="Georgia"/>
                        </a:rPr>
                        <a:t>Hydrolologic Regime</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tabLst>
                          <a:tab pos="914400" algn="l"/>
                        </a:tabLst>
                        <a:defRPr>
                          <a:solidFill>
                            <a:srgbClr val="000000"/>
                          </a:solidFill>
                        </a:defRPr>
                      </a:pPr>
                      <a:r>
                        <a:rPr sz="2000">
                          <a:solidFill>
                            <a:srgbClr val="4F5C3F"/>
                          </a:solidFill>
                          <a:sym typeface="Georgia"/>
                        </a:rPr>
                        <a:t>Stream bed &amp; water clarity</a:t>
                      </a:r>
                    </a:p>
                  </a:txBody>
                  <a:tcPr marL="50800" marR="50800" marT="50800" marB="50800" anchor="ctr" anchorCtr="0" horzOverflow="overflow">
                    <a:blipFill rotWithShape="1">
                      <a:blip r:embed="rId2"/>
                      <a:srcRect l="0" t="0" r="0" b="0"/>
                      <a:tile tx="0" ty="0" sx="100000" sy="100000" flip="none" algn="tl"/>
                    </a:blipFill>
                  </a:tcPr>
                </a:tc>
                <a:tc>
                  <a:txBody>
                    <a:bodyPr/>
                    <a:lstStyle/>
                    <a:p>
                      <a:pPr defTabSz="914400">
                        <a:tabLst>
                          <a:tab pos="914400" algn="l"/>
                        </a:tabLst>
                        <a:defRPr>
                          <a:solidFill>
                            <a:srgbClr val="000000"/>
                          </a:solidFill>
                        </a:defRPr>
                      </a:pPr>
                      <a:r>
                        <a:rPr sz="2000">
                          <a:solidFill>
                            <a:srgbClr val="4F5C3F"/>
                          </a:solidFill>
                          <a:sym typeface="Georgia"/>
                        </a:rPr>
                        <a:t>Floodplain &amp; Riparian zone</a:t>
                      </a:r>
                    </a:p>
                  </a:txBody>
                  <a:tcPr marL="50800" marR="50800" marT="50800" marB="50800" anchor="ctr" anchorCtr="0" horzOverflow="overflow">
                    <a:lnR w="12700">
                      <a:solidFill>
                        <a:srgbClr val="51473B"/>
                      </a:solidFill>
                      <a:miter lim="400000"/>
                    </a:lnR>
                    <a:blipFill rotWithShape="1">
                      <a:blip r:embed="rId2"/>
                      <a:srcRect l="0" t="0" r="0" b="0"/>
                      <a:tile tx="0" ty="0" sx="100000" sy="100000" flip="none" algn="tl"/>
                    </a:blipFill>
                  </a:tcPr>
                </a:tc>
              </a:tr>
              <a:tr h="679450">
                <a:tc>
                  <a:txBody>
                    <a:bodyPr/>
                    <a:lstStyle/>
                    <a:p>
                      <a:pPr defTabSz="914400">
                        <a:tabLst>
                          <a:tab pos="914400" algn="l"/>
                        </a:tabLst>
                        <a:defRPr sz="2000">
                          <a:sym typeface="Georgia"/>
                        </a:defRPr>
                      </a:pPr>
                      <a:r>
                        <a:t>Nebraska Sand Hills, Q</a:t>
                      </a:r>
                      <a:r>
                        <a:rPr baseline="-5999"/>
                        <a:t>SH</a:t>
                      </a:r>
                    </a:p>
                  </a:txBody>
                  <a:tcPr marL="50800" marR="50800" marT="50800" marB="50800" anchor="ctr" anchorCtr="0" horzOverflow="overflow"/>
                </a:tc>
                <a:tc>
                  <a:txBody>
                    <a:bodyPr/>
                    <a:lstStyle/>
                    <a:p>
                      <a:pPr defTabSz="914400">
                        <a:tabLst>
                          <a:tab pos="914400" algn="l"/>
                        </a:tabLst>
                        <a:defRPr>
                          <a:solidFill>
                            <a:srgbClr val="000000"/>
                          </a:solidFill>
                        </a:defRPr>
                      </a:pPr>
                      <a:r>
                        <a:rPr sz="2000">
                          <a:solidFill>
                            <a:srgbClr val="4F5C3F"/>
                          </a:solidFill>
                          <a:sym typeface="Georgia"/>
                        </a:rPr>
                        <a:t>Stabilized sand dunes</a:t>
                      </a:r>
                    </a:p>
                  </a:txBody>
                  <a:tcPr marL="50800" marR="50800" marT="50800" marB="50800" anchor="ctr" anchorCtr="0" horzOverflow="overflow"/>
                </a:tc>
                <a:tc>
                  <a:txBody>
                    <a:bodyPr/>
                    <a:lstStyle/>
                    <a:p>
                      <a:pPr defTabSz="914400">
                        <a:tabLst>
                          <a:tab pos="914400" algn="l"/>
                        </a:tabLst>
                        <a:defRPr>
                          <a:solidFill>
                            <a:srgbClr val="000000"/>
                          </a:solidFill>
                        </a:defRPr>
                      </a:pPr>
                      <a:r>
                        <a:rPr sz="2000">
                          <a:solidFill>
                            <a:srgbClr val="4F5C3F"/>
                          </a:solidFill>
                          <a:sym typeface="Georgia"/>
                        </a:rPr>
                        <a:t>Base-flow dominated</a:t>
                      </a:r>
                    </a:p>
                  </a:txBody>
                  <a:tcPr marL="50800" marR="50800" marT="50800" marB="50800" anchor="ctr" anchorCtr="0" horzOverflow="overflow"/>
                </a:tc>
                <a:tc>
                  <a:txBody>
                    <a:bodyPr/>
                    <a:lstStyle/>
                    <a:p>
                      <a:pPr defTabSz="914400">
                        <a:tabLst>
                          <a:tab pos="914400" algn="l"/>
                        </a:tabLst>
                        <a:defRPr>
                          <a:solidFill>
                            <a:srgbClr val="000000"/>
                          </a:solidFill>
                        </a:defRPr>
                      </a:pPr>
                      <a:r>
                        <a:rPr sz="2000">
                          <a:solidFill>
                            <a:srgbClr val="4F5C3F"/>
                          </a:solidFill>
                          <a:sym typeface="Georgia"/>
                        </a:rPr>
                        <a:t>Sand, 
Low turbidity</a:t>
                      </a:r>
                    </a:p>
                  </a:txBody>
                  <a:tcPr marL="50800" marR="50800" marT="50800" marB="50800" anchor="ctr" anchorCtr="0" horzOverflow="overflow"/>
                </a:tc>
                <a:tc>
                  <a:txBody>
                    <a:bodyPr/>
                    <a:lstStyle/>
                    <a:p>
                      <a:pPr defTabSz="914400">
                        <a:tabLst>
                          <a:tab pos="914400" algn="l"/>
                        </a:tabLst>
                        <a:defRPr>
                          <a:solidFill>
                            <a:srgbClr val="000000"/>
                          </a:solidFill>
                        </a:defRPr>
                      </a:pPr>
                      <a:r>
                        <a:rPr sz="2000">
                          <a:solidFill>
                            <a:srgbClr val="4F5C3F"/>
                          </a:solidFill>
                          <a:sym typeface="Georgia"/>
                        </a:rPr>
                        <a:t>Well-developed,
Little overstay</a:t>
                      </a:r>
                    </a:p>
                  </a:txBody>
                  <a:tcPr marL="50800" marR="50800" marT="50800" marB="50800" anchor="ctr" anchorCtr="0" horzOverflow="overflow">
                    <a:lnR w="12700">
                      <a:solidFill>
                        <a:srgbClr val="51473B"/>
                      </a:solidFill>
                      <a:miter lim="400000"/>
                    </a:lnR>
                  </a:tcPr>
                </a:tc>
              </a:tr>
              <a:tr h="952500">
                <a:tc>
                  <a:txBody>
                    <a:bodyPr/>
                    <a:lstStyle/>
                    <a:p>
                      <a:pPr defTabSz="914400">
                        <a:tabLst>
                          <a:tab pos="914400" algn="l"/>
                        </a:tabLst>
                        <a:defRPr sz="2000">
                          <a:sym typeface="Georgia"/>
                        </a:defRPr>
                      </a:pPr>
                      <a:r>
                        <a:t>Keya Paha Tablelands, T</a:t>
                      </a:r>
                      <a:r>
                        <a:rPr baseline="-5999"/>
                        <a:t>A</a:t>
                      </a:r>
                    </a:p>
                  </a:txBody>
                  <a:tcPr marL="50800" marR="50800" marT="50800" marB="50800" anchor="ctr" anchorCtr="0" horzOverflow="overflow"/>
                </a:tc>
                <a:tc>
                  <a:txBody>
                    <a:bodyPr/>
                    <a:lstStyle/>
                    <a:p>
                      <a:pPr defTabSz="914400">
                        <a:tabLst>
                          <a:tab pos="914400" algn="l"/>
                        </a:tabLst>
                        <a:defRPr>
                          <a:solidFill>
                            <a:srgbClr val="000000"/>
                          </a:solidFill>
                        </a:defRPr>
                      </a:pPr>
                      <a:r>
                        <a:rPr sz="2000">
                          <a:solidFill>
                            <a:srgbClr val="4F5C3F"/>
                          </a:solidFill>
                          <a:sym typeface="Georgia"/>
                        </a:rPr>
                        <a:t>Soft silty-sandstone plains</a:t>
                      </a:r>
                    </a:p>
                  </a:txBody>
                  <a:tcPr marL="50800" marR="50800" marT="50800" marB="50800" anchor="ctr" anchorCtr="0" horzOverflow="overflow"/>
                </a:tc>
                <a:tc rowSpan="2">
                  <a:txBody>
                    <a:bodyPr/>
                    <a:lstStyle/>
                    <a:p>
                      <a:pPr defTabSz="914400">
                        <a:tabLst>
                          <a:tab pos="914400" algn="l"/>
                        </a:tabLst>
                        <a:defRPr sz="3000">
                          <a:sym typeface="Georgia"/>
                        </a:defRPr>
                      </a:pPr>
                      <a:r>
                        <a:rPr sz="2000"/>
                        <a:t>Mixed-flow dominated</a:t>
                      </a:r>
                    </a:p>
                  </a:txBody>
                  <a:tcPr marL="50800" marR="50800" marT="50800" marB="50800" anchor="ctr" anchorCtr="0" horzOverflow="overflow"/>
                </a:tc>
                <a:tc>
                  <a:txBody>
                    <a:bodyPr/>
                    <a:lstStyle/>
                    <a:p>
                      <a:pPr defTabSz="914400">
                        <a:tabLst>
                          <a:tab pos="914400" algn="l"/>
                        </a:tabLst>
                        <a:defRPr>
                          <a:solidFill>
                            <a:srgbClr val="000000"/>
                          </a:solidFill>
                        </a:defRPr>
                      </a:pPr>
                      <a:r>
                        <a:rPr sz="2000">
                          <a:solidFill>
                            <a:srgbClr val="4F5C3F"/>
                          </a:solidFill>
                          <a:sym typeface="Georgia"/>
                        </a:rPr>
                        <a:t>Silt, 
Low turbidity</a:t>
                      </a:r>
                    </a:p>
                  </a:txBody>
                  <a:tcPr marL="50800" marR="50800" marT="50800" marB="50800" anchor="ctr" anchorCtr="0" horzOverflow="overflow"/>
                </a:tc>
                <a:tc rowSpan="2">
                  <a:txBody>
                    <a:bodyPr/>
                    <a:lstStyle/>
                    <a:p>
                      <a:pPr defTabSz="914400">
                        <a:tabLst>
                          <a:tab pos="914400" algn="l"/>
                        </a:tabLst>
                        <a:defRPr sz="3000">
                          <a:sym typeface="Georgia"/>
                        </a:defRPr>
                      </a:pPr>
                      <a:r>
                        <a:rPr sz="2000"/>
                        <a:t>Moderate to well-developed, Ash-elm forest</a:t>
                      </a:r>
                    </a:p>
                  </a:txBody>
                  <a:tcPr marL="50800" marR="50800" marT="50800" marB="50800" anchor="ctr" anchorCtr="0" horzOverflow="overflow">
                    <a:lnR w="12700">
                      <a:solidFill>
                        <a:srgbClr val="51473B"/>
                      </a:solidFill>
                      <a:miter lim="400000"/>
                    </a:lnR>
                  </a:tcPr>
                </a:tc>
              </a:tr>
              <a:tr h="673100">
                <a:tc>
                  <a:txBody>
                    <a:bodyPr/>
                    <a:lstStyle/>
                    <a:p>
                      <a:pPr defTabSz="914400">
                        <a:tabLst>
                          <a:tab pos="914400" algn="l"/>
                        </a:tabLst>
                        <a:defRPr sz="2000">
                          <a:sym typeface="Georgia"/>
                        </a:defRPr>
                      </a:pPr>
                      <a:r>
                        <a:t>Pine Ridge Escarpment, T</a:t>
                      </a:r>
                      <a:r>
                        <a:rPr baseline="-5999"/>
                        <a:t>A</a:t>
                      </a:r>
                    </a:p>
                  </a:txBody>
                  <a:tcPr marL="50800" marR="50800" marT="50800" marB="50800" anchor="ctr" anchorCtr="0" horzOverflow="overflow"/>
                </a:tc>
                <a:tc>
                  <a:txBody>
                    <a:bodyPr/>
                    <a:lstStyle/>
                    <a:p>
                      <a:pPr defTabSz="914400">
                        <a:tabLst>
                          <a:tab pos="914400" algn="l"/>
                        </a:tabLst>
                        <a:defRPr>
                          <a:solidFill>
                            <a:srgbClr val="000000"/>
                          </a:solidFill>
                        </a:defRPr>
                      </a:pPr>
                      <a:r>
                        <a:rPr sz="2000">
                          <a:solidFill>
                            <a:srgbClr val="4F5C3F"/>
                          </a:solidFill>
                          <a:sym typeface="Georgia"/>
                        </a:rPr>
                        <a:t>Sandstone outcrops</a:t>
                      </a:r>
                    </a:p>
                  </a:txBody>
                  <a:tcPr marL="50800" marR="50800" marT="50800" marB="50800" anchor="ctr" anchorCtr="0" horzOverflow="overflow"/>
                </a:tc>
                <a:tc vMerge="1">
                  <a:tcPr/>
                </a:tc>
                <a:tc>
                  <a:txBody>
                    <a:bodyPr/>
                    <a:lstStyle/>
                    <a:p>
                      <a:pPr defTabSz="914400">
                        <a:tabLst>
                          <a:tab pos="914400" algn="l"/>
                        </a:tabLst>
                        <a:defRPr>
                          <a:solidFill>
                            <a:srgbClr val="000000"/>
                          </a:solidFill>
                        </a:defRPr>
                      </a:pPr>
                      <a:r>
                        <a:rPr sz="2000">
                          <a:solidFill>
                            <a:srgbClr val="4F5C3F"/>
                          </a:solidFill>
                          <a:sym typeface="Georgia"/>
                        </a:rPr>
                        <a:t>Cobbles to silt, Low turbidity</a:t>
                      </a:r>
                    </a:p>
                  </a:txBody>
                  <a:tcPr marL="50800" marR="50800" marT="50800" marB="50800" anchor="ctr" anchorCtr="0" horzOverflow="overflow"/>
                </a:tc>
                <a:tc vMerge="1">
                  <a:tcPr/>
                </a:tc>
              </a:tr>
              <a:tr h="1790700">
                <a:tc>
                  <a:txBody>
                    <a:bodyPr/>
                    <a:lstStyle/>
                    <a:p>
                      <a:pPr defTabSz="914400">
                        <a:tabLst>
                          <a:tab pos="914400" algn="l"/>
                        </a:tabLst>
                        <a:defRPr sz="2000">
                          <a:sym typeface="Georgia"/>
                        </a:defRPr>
                      </a:pPr>
                      <a:r>
                        <a:t>White River Badlands, T</a:t>
                      </a:r>
                      <a:r>
                        <a:rPr baseline="-5999"/>
                        <a:t>WR</a:t>
                      </a:r>
                      <a:r>
                        <a:t> </a:t>
                      </a:r>
                    </a:p>
                  </a:txBody>
                  <a:tcPr marL="50800" marR="50800" marT="50800" marB="50800" anchor="ctr" anchorCtr="0" horzOverflow="overflow">
                    <a:lnB w="12700">
                      <a:solidFill>
                        <a:srgbClr val="51473B"/>
                      </a:solidFill>
                      <a:miter lim="400000"/>
                    </a:lnB>
                  </a:tcPr>
                </a:tc>
                <a:tc>
                  <a:txBody>
                    <a:bodyPr/>
                    <a:lstStyle/>
                    <a:p>
                      <a:pPr defTabSz="914400">
                        <a:tabLst>
                          <a:tab pos="914400" algn="l"/>
                        </a:tabLst>
                        <a:defRPr>
                          <a:solidFill>
                            <a:srgbClr val="000000"/>
                          </a:solidFill>
                        </a:defRPr>
                      </a:pPr>
                      <a:r>
                        <a:rPr sz="2000">
                          <a:solidFill>
                            <a:srgbClr val="4F5C3F"/>
                          </a:solidFill>
                          <a:sym typeface="Georgia"/>
                        </a:rPr>
                        <a:t>Sod tables overlying highly- dissected expansive-clay soils</a:t>
                      </a:r>
                    </a:p>
                  </a:txBody>
                  <a:tcPr marL="50800" marR="50800" marT="50800" marB="50800" anchor="ctr" anchorCtr="0" horzOverflow="overflow">
                    <a:lnB w="12700">
                      <a:solidFill>
                        <a:srgbClr val="51473B"/>
                      </a:solidFill>
                      <a:miter lim="400000"/>
                    </a:lnB>
                  </a:tcPr>
                </a:tc>
                <a:tc>
                  <a:txBody>
                    <a:bodyPr/>
                    <a:lstStyle/>
                    <a:p>
                      <a:pPr defTabSz="914400">
                        <a:tabLst>
                          <a:tab pos="914400" algn="l"/>
                        </a:tabLst>
                        <a:defRPr>
                          <a:solidFill>
                            <a:srgbClr val="000000"/>
                          </a:solidFill>
                        </a:defRPr>
                      </a:pPr>
                      <a:r>
                        <a:rPr sz="2000">
                          <a:solidFill>
                            <a:srgbClr val="4F5C3F"/>
                          </a:solidFill>
                          <a:sym typeface="Georgia"/>
                        </a:rPr>
                        <a:t>Event dominated</a:t>
                      </a:r>
                    </a:p>
                  </a:txBody>
                  <a:tcPr marL="50800" marR="50800" marT="50800" marB="50800" anchor="ctr" anchorCtr="0" horzOverflow="overflow">
                    <a:lnB w="12700">
                      <a:solidFill>
                        <a:srgbClr val="51473B"/>
                      </a:solidFill>
                      <a:miter lim="400000"/>
                    </a:lnB>
                  </a:tcPr>
                </a:tc>
                <a:tc>
                  <a:txBody>
                    <a:bodyPr/>
                    <a:lstStyle/>
                    <a:p>
                      <a:pPr defTabSz="914400">
                        <a:tabLst>
                          <a:tab pos="914400" algn="l"/>
                        </a:tabLst>
                        <a:defRPr>
                          <a:solidFill>
                            <a:srgbClr val="000000"/>
                          </a:solidFill>
                        </a:defRPr>
                      </a:pPr>
                      <a:r>
                        <a:rPr sz="2000">
                          <a:solidFill>
                            <a:srgbClr val="4F5C3F"/>
                          </a:solidFill>
                          <a:sym typeface="Georgia"/>
                        </a:rPr>
                        <a:t>Silt to clay, High turbidity</a:t>
                      </a:r>
                    </a:p>
                  </a:txBody>
                  <a:tcPr marL="50800" marR="50800" marT="50800" marB="50800" anchor="ctr" anchorCtr="0" horzOverflow="overflow">
                    <a:lnB w="12700">
                      <a:solidFill>
                        <a:srgbClr val="51473B"/>
                      </a:solidFill>
                      <a:miter lim="400000"/>
                    </a:lnB>
                  </a:tcPr>
                </a:tc>
                <a:tc>
                  <a:txBody>
                    <a:bodyPr/>
                    <a:lstStyle/>
                    <a:p>
                      <a:pPr defTabSz="914400">
                        <a:tabLst>
                          <a:tab pos="914400" algn="l"/>
                        </a:tabLst>
                        <a:defRPr>
                          <a:solidFill>
                            <a:srgbClr val="000000"/>
                          </a:solidFill>
                        </a:defRPr>
                      </a:pPr>
                      <a:r>
                        <a:rPr sz="2000">
                          <a:solidFill>
                            <a:srgbClr val="4F5C3F"/>
                          </a:solidFill>
                          <a:sym typeface="Georgia"/>
                        </a:rPr>
                        <a:t>Constantly adjusting, Cottonwood-willow woodlands</a:t>
                      </a:r>
                    </a:p>
                  </a:txBody>
                  <a:tcPr marL="50800" marR="50800" marT="50800" marB="50800" anchor="ctr" anchorCtr="0" horzOverflow="overflow">
                    <a:lnR w="12700">
                      <a:solidFill>
                        <a:srgbClr val="51473B"/>
                      </a:solidFill>
                      <a:miter lim="400000"/>
                    </a:lnR>
                    <a:lnB w="12700">
                      <a:solidFill>
                        <a:srgbClr val="51473B"/>
                      </a:solidFill>
                      <a:miter lim="400000"/>
                    </a:lnB>
                  </a:tcPr>
                </a:tc>
              </a:tr>
            </a:tbl>
          </a:graphicData>
        </a:graphic>
      </p:graphicFrame>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Kyoto">
  <a:themeElements>
    <a:clrScheme name="Kyoto">
      <a:dk1>
        <a:srgbClr val="4F5C3F"/>
      </a:dk1>
      <a:lt1>
        <a:srgbClr val="3A1D5C"/>
      </a:lt1>
      <a:dk2>
        <a:srgbClr val="585752"/>
      </a:dk2>
      <a:lt2>
        <a:srgbClr val="D0CDBF"/>
      </a:lt2>
      <a:accent1>
        <a:srgbClr val="56758A"/>
      </a:accent1>
      <a:accent2>
        <a:srgbClr val="828852"/>
      </a:accent2>
      <a:accent3>
        <a:srgbClr val="D5B682"/>
      </a:accent3>
      <a:accent4>
        <a:srgbClr val="BB5809"/>
      </a:accent4>
      <a:accent5>
        <a:srgbClr val="AB1701"/>
      </a:accent5>
      <a:accent6>
        <a:srgbClr val="792255"/>
      </a:accent6>
      <a:hlink>
        <a:srgbClr val="0000FF"/>
      </a:hlink>
      <a:folHlink>
        <a:srgbClr val="FF00FF"/>
      </a:folHlink>
    </a:clrScheme>
    <a:fontScheme name="Kyoto">
      <a:majorFont>
        <a:latin typeface="Georgia"/>
        <a:ea typeface="Georgia"/>
        <a:cs typeface="Georgia"/>
      </a:majorFont>
      <a:minorFont>
        <a:latin typeface="Georgia"/>
        <a:ea typeface="Georgia"/>
        <a:cs typeface="Georgia"/>
      </a:minorFont>
    </a:fontScheme>
    <a:fmtScheme name="Kyot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3F1DF"/>
            </a:solidFill>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3">
              <a:satOff val="-11003"/>
              <a:lumOff val="-15119"/>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Kyoto">
  <a:themeElements>
    <a:clrScheme name="Kyoto">
      <a:dk1>
        <a:srgbClr val="000000"/>
      </a:dk1>
      <a:lt1>
        <a:srgbClr val="FFFFFF"/>
      </a:lt1>
      <a:dk2>
        <a:srgbClr val="585752"/>
      </a:dk2>
      <a:lt2>
        <a:srgbClr val="D0CDBF"/>
      </a:lt2>
      <a:accent1>
        <a:srgbClr val="56758A"/>
      </a:accent1>
      <a:accent2>
        <a:srgbClr val="828852"/>
      </a:accent2>
      <a:accent3>
        <a:srgbClr val="D5B682"/>
      </a:accent3>
      <a:accent4>
        <a:srgbClr val="BB5809"/>
      </a:accent4>
      <a:accent5>
        <a:srgbClr val="AB1701"/>
      </a:accent5>
      <a:accent6>
        <a:srgbClr val="792255"/>
      </a:accent6>
      <a:hlink>
        <a:srgbClr val="0000FF"/>
      </a:hlink>
      <a:folHlink>
        <a:srgbClr val="FF00FF"/>
      </a:folHlink>
    </a:clrScheme>
    <a:fontScheme name="Kyoto">
      <a:majorFont>
        <a:latin typeface="Georgia"/>
        <a:ea typeface="Georgia"/>
        <a:cs typeface="Georgia"/>
      </a:majorFont>
      <a:minorFont>
        <a:latin typeface="Georgia"/>
        <a:ea typeface="Georgia"/>
        <a:cs typeface="Georgia"/>
      </a:minorFont>
    </a:fontScheme>
    <a:fmtScheme name="Kyot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3F1DF"/>
            </a:solidFill>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3">
              <a:satOff val="-11003"/>
              <a:lumOff val="-15119"/>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